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sldIdLst>
    <p:sldId id="27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3">
          <p15:clr>
            <a:srgbClr val="A4A3A4"/>
          </p15:clr>
        </p15:guide>
        <p15:guide id="2" orient="horz" pos="1448">
          <p15:clr>
            <a:srgbClr val="A4A3A4"/>
          </p15:clr>
        </p15:guide>
        <p15:guide id="3" orient="horz" pos="2399">
          <p15:clr>
            <a:srgbClr val="A4A3A4"/>
          </p15:clr>
        </p15:guide>
        <p15:guide id="4" orient="horz" pos="1200">
          <p15:clr>
            <a:srgbClr val="A4A3A4"/>
          </p15:clr>
        </p15:guide>
        <p15:guide id="5" orient="horz" pos="3162">
          <p15:clr>
            <a:srgbClr val="A4A3A4"/>
          </p15:clr>
        </p15:guide>
        <p15:guide id="6" orient="horz" pos="3382">
          <p15:clr>
            <a:srgbClr val="A4A3A4"/>
          </p15:clr>
        </p15:guide>
        <p15:guide id="7" orient="horz" pos="3747">
          <p15:clr>
            <a:srgbClr val="A4A3A4"/>
          </p15:clr>
        </p15:guide>
        <p15:guide id="8" orient="horz" pos="3031">
          <p15:clr>
            <a:srgbClr val="A4A3A4"/>
          </p15:clr>
        </p15:guide>
        <p15:guide id="9" pos="7013">
          <p15:clr>
            <a:srgbClr val="A4A3A4"/>
          </p15:clr>
        </p15:guide>
        <p15:guide id="10" pos="5127">
          <p15:clr>
            <a:srgbClr val="A4A3A4"/>
          </p15:clr>
        </p15:guide>
        <p15:guide id="11" pos="6422">
          <p15:clr>
            <a:srgbClr val="A4A3A4"/>
          </p15:clr>
        </p15:guide>
        <p15:guide id="12" pos="5592">
          <p15:clr>
            <a:srgbClr val="A4A3A4"/>
          </p15:clr>
        </p15:guide>
        <p15:guide id="13" pos="7221">
          <p15:clr>
            <a:srgbClr val="A4A3A4"/>
          </p15:clr>
        </p15:guide>
        <p15:guide id="14" pos="2007">
          <p15:clr>
            <a:srgbClr val="A4A3A4"/>
          </p15:clr>
        </p15:guide>
        <p15:guide id="15" pos="1080">
          <p15:clr>
            <a:srgbClr val="A4A3A4"/>
          </p15:clr>
        </p15:guide>
        <p15:guide id="16" pos="5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9D9"/>
    <a:srgbClr val="39A074"/>
    <a:srgbClr val="2B7958"/>
    <a:srgbClr val="9ECAC2"/>
    <a:srgbClr val="47AEC4"/>
    <a:srgbClr val="1C5C83"/>
    <a:srgbClr val="3CA779"/>
    <a:srgbClr val="8D9C9C"/>
    <a:srgbClr val="F88408"/>
    <a:srgbClr val="F4F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9"/>
    <p:restoredTop sz="94667"/>
  </p:normalViewPr>
  <p:slideViewPr>
    <p:cSldViewPr snapToGrid="0" snapToObjects="1">
      <p:cViewPr varScale="1">
        <p:scale>
          <a:sx n="86" d="100"/>
          <a:sy n="86" d="100"/>
        </p:scale>
        <p:origin x="734" y="62"/>
      </p:cViewPr>
      <p:guideLst>
        <p:guide orient="horz" pos="973"/>
        <p:guide orient="horz" pos="1448"/>
        <p:guide orient="horz" pos="2399"/>
        <p:guide orient="horz" pos="1200"/>
        <p:guide orient="horz" pos="3162"/>
        <p:guide orient="horz" pos="3382"/>
        <p:guide orient="horz" pos="3747"/>
        <p:guide orient="horz" pos="3031"/>
        <p:guide pos="7013"/>
        <p:guide pos="5127"/>
        <p:guide pos="6422"/>
        <p:guide pos="5592"/>
        <p:guide pos="7221"/>
        <p:guide pos="2007"/>
        <p:guide pos="1080"/>
        <p:guide pos="569"/>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我国粮食播种面积</c:v>
                </c:pt>
              </c:strCache>
            </c:strRef>
          </c:tx>
          <c:spPr>
            <a:ln w="12700"/>
          </c:spPr>
          <c:dPt>
            <c:idx val="0"/>
            <c:bubble3D val="0"/>
            <c:spPr>
              <a:solidFill>
                <a:srgbClr val="00B050"/>
              </a:solidFill>
              <a:ln w="12700">
                <a:solidFill>
                  <a:schemeClr val="lt1"/>
                </a:solidFill>
              </a:ln>
              <a:effectLst/>
            </c:spPr>
            <c:extLst>
              <c:ext xmlns:c16="http://schemas.microsoft.com/office/drawing/2014/chart" uri="{C3380CC4-5D6E-409C-BE32-E72D297353CC}">
                <c16:uniqueId val="{00000001-6229-409E-8AC0-E9599AE0BDDE}"/>
              </c:ext>
            </c:extLst>
          </c:dPt>
          <c:dPt>
            <c:idx val="1"/>
            <c:bubble3D val="0"/>
            <c:spPr>
              <a:solidFill>
                <a:schemeClr val="bg1">
                  <a:lumMod val="75000"/>
                </a:schemeClr>
              </a:solidFill>
              <a:ln w="12700">
                <a:solidFill>
                  <a:schemeClr val="lt1"/>
                </a:solidFill>
              </a:ln>
              <a:effectLst/>
            </c:spPr>
            <c:extLst>
              <c:ext xmlns:c16="http://schemas.microsoft.com/office/drawing/2014/chart" uri="{C3380CC4-5D6E-409C-BE32-E72D297353CC}">
                <c16:uniqueId val="{00000003-6229-409E-8AC0-E9599AE0BDDE}"/>
              </c:ext>
            </c:extLst>
          </c:dPt>
          <c:cat>
            <c:strRef>
              <c:f>Sheet1!$A$2:$A$3</c:f>
              <c:strCache>
                <c:ptCount val="2"/>
                <c:pt idx="0">
                  <c:v>水稻</c:v>
                </c:pt>
                <c:pt idx="1">
                  <c:v>其余粮食作物</c:v>
                </c:pt>
              </c:strCache>
            </c:strRef>
          </c:cat>
          <c:val>
            <c:numRef>
              <c:f>Sheet1!$B$2:$B$3</c:f>
              <c:numCache>
                <c:formatCode>General</c:formatCode>
                <c:ptCount val="2"/>
                <c:pt idx="0">
                  <c:v>27</c:v>
                </c:pt>
                <c:pt idx="1">
                  <c:v>73</c:v>
                </c:pt>
              </c:numCache>
            </c:numRef>
          </c:val>
          <c:extLst>
            <c:ext xmlns:c16="http://schemas.microsoft.com/office/drawing/2014/chart" uri="{C3380CC4-5D6E-409C-BE32-E72D297353CC}">
              <c16:uniqueId val="{00000004-6229-409E-8AC0-E9599AE0BDDE}"/>
            </c:ext>
          </c:extLst>
        </c:ser>
        <c:dLbls>
          <c:showLegendKey val="0"/>
          <c:showVal val="0"/>
          <c:showCatName val="0"/>
          <c:showSerName val="0"/>
          <c:showPercent val="0"/>
          <c:showBubbleSize val="0"/>
          <c:showLeaderLines val="1"/>
        </c:dLbls>
        <c:firstSliceAng val="0"/>
        <c:holeSize val="68"/>
      </c:doughnutChart>
      <c:spPr>
        <a:noFill/>
        <a:ln>
          <a:noFill/>
        </a:ln>
        <a:effectLst/>
      </c:spPr>
    </c:plotArea>
    <c:legend>
      <c:legendPos val="b"/>
      <c:layout>
        <c:manualLayout>
          <c:xMode val="edge"/>
          <c:yMode val="edge"/>
          <c:x val="6.7061639629981684E-2"/>
          <c:y val="0.66567039035173159"/>
          <c:w val="0.86587616355067809"/>
          <c:h val="0.1945008596376817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我国粮食产量</c:v>
                </c:pt>
              </c:strCache>
            </c:strRef>
          </c:tx>
          <c:spPr>
            <a:ln w="12700"/>
          </c:spPr>
          <c:dPt>
            <c:idx val="0"/>
            <c:bubble3D val="0"/>
            <c:spPr>
              <a:solidFill>
                <a:schemeClr val="accent2">
                  <a:lumMod val="75000"/>
                </a:schemeClr>
              </a:solidFill>
              <a:ln w="12700">
                <a:solidFill>
                  <a:schemeClr val="lt1"/>
                </a:solidFill>
              </a:ln>
              <a:effectLst/>
            </c:spPr>
            <c:extLst>
              <c:ext xmlns:c16="http://schemas.microsoft.com/office/drawing/2014/chart" uri="{C3380CC4-5D6E-409C-BE32-E72D297353CC}">
                <c16:uniqueId val="{00000001-1F49-4CC7-A336-936095392B56}"/>
              </c:ext>
            </c:extLst>
          </c:dPt>
          <c:dPt>
            <c:idx val="1"/>
            <c:bubble3D val="0"/>
            <c:spPr>
              <a:solidFill>
                <a:schemeClr val="bg1">
                  <a:lumMod val="75000"/>
                </a:schemeClr>
              </a:solidFill>
              <a:ln w="12700">
                <a:solidFill>
                  <a:schemeClr val="lt1"/>
                </a:solidFill>
              </a:ln>
              <a:effectLst/>
            </c:spPr>
            <c:extLst>
              <c:ext xmlns:c16="http://schemas.microsoft.com/office/drawing/2014/chart" uri="{C3380CC4-5D6E-409C-BE32-E72D297353CC}">
                <c16:uniqueId val="{00000003-1F49-4CC7-A336-936095392B56}"/>
              </c:ext>
            </c:extLst>
          </c:dPt>
          <c:cat>
            <c:strRef>
              <c:f>Sheet1!$A$2:$A$3</c:f>
              <c:strCache>
                <c:ptCount val="2"/>
                <c:pt idx="0">
                  <c:v>水稻</c:v>
                </c:pt>
                <c:pt idx="1">
                  <c:v>其余粮食作物</c:v>
                </c:pt>
              </c:strCache>
            </c:strRef>
          </c:cat>
          <c:val>
            <c:numRef>
              <c:f>Sheet1!$B$2:$B$3</c:f>
              <c:numCache>
                <c:formatCode>General</c:formatCode>
                <c:ptCount val="2"/>
                <c:pt idx="0">
                  <c:v>42</c:v>
                </c:pt>
                <c:pt idx="1">
                  <c:v>68</c:v>
                </c:pt>
              </c:numCache>
            </c:numRef>
          </c:val>
          <c:extLst>
            <c:ext xmlns:c16="http://schemas.microsoft.com/office/drawing/2014/chart" uri="{C3380CC4-5D6E-409C-BE32-E72D297353CC}">
              <c16:uniqueId val="{00000004-1F49-4CC7-A336-936095392B56}"/>
            </c:ext>
          </c:extLst>
        </c:ser>
        <c:dLbls>
          <c:showLegendKey val="0"/>
          <c:showVal val="0"/>
          <c:showCatName val="0"/>
          <c:showSerName val="0"/>
          <c:showPercent val="0"/>
          <c:showBubbleSize val="0"/>
          <c:showLeaderLines val="1"/>
        </c:dLbls>
        <c:firstSliceAng val="0"/>
        <c:holeSize val="68"/>
      </c:doughnutChart>
      <c:spPr>
        <a:noFill/>
        <a:ln>
          <a:noFill/>
        </a:ln>
        <a:effectLst/>
      </c:spPr>
    </c:plotArea>
    <c:legend>
      <c:legendPos val="b"/>
      <c:layout>
        <c:manualLayout>
          <c:xMode val="edge"/>
          <c:yMode val="edge"/>
          <c:x val="0.12291646647856264"/>
          <c:y val="0.66222101003837441"/>
          <c:w val="0.75416658173838014"/>
          <c:h val="0.1903825923030562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5912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57BFA7-C36B-5F4A-B31D-15E1589880D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7BFA7-C36B-5F4A-B31D-15E1589880D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7BFA7-C36B-5F4A-B31D-15E1589880D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7BFA7-C36B-5F4A-B31D-15E1589880D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57BFA7-C36B-5F4A-B31D-15E1589880D3}"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146052" y="238222"/>
            <a:ext cx="395965" cy="365125"/>
          </a:xfrm>
        </p:spPr>
        <p:txBody>
          <a:bodyPr/>
          <a:lstStyle>
            <a:lvl1pPr algn="ctr">
              <a:defRPr>
                <a:solidFill>
                  <a:schemeClr val="tx1">
                    <a:lumMod val="85000"/>
                    <a:lumOff val="15000"/>
                  </a:schemeClr>
                </a:solidFill>
              </a:defRPr>
            </a:lvl1pPr>
          </a:lstStyle>
          <a:p>
            <a:fld id="{F7E8D3D3-D173-1A47-A753-96E5399E2F4C}"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57BFA7-C36B-5F4A-B31D-15E1589880D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57BFA7-C36B-5F4A-B31D-15E1589880D3}"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57BFA7-C36B-5F4A-B31D-15E1589880D3}"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7BFA7-C36B-5F4A-B31D-15E1589880D3}"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57BFA7-C36B-5F4A-B31D-15E1589880D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57BFA7-C36B-5F4A-B31D-15E1589880D3}"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8D3D3-D173-1A47-A753-96E5399E2F4C}" type="slidenum">
              <a:rPr lang="en-US" smtClean="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D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7BFA7-C36B-5F4A-B31D-15E1589880D3}" type="datetimeFigureOut">
              <a:rPr lang="en-US" smtClean="0"/>
              <a:t>10/25/2022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rot="16200000">
            <a:off x="103054" y="212113"/>
            <a:ext cx="438557"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F7E8D3D3-D173-1A47-A753-96E5399E2F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image" Target="../media/image13.emf"/><Relationship Id="rId26" Type="http://schemas.openxmlformats.org/officeDocument/2006/relationships/image" Target="../media/image20.jpeg"/><Relationship Id="rId39" Type="http://schemas.openxmlformats.org/officeDocument/2006/relationships/image" Target="../media/image33.emf"/><Relationship Id="rId21" Type="http://schemas.microsoft.com/office/2007/relationships/hdphoto" Target="../media/hdphoto1.wdp"/><Relationship Id="rId34" Type="http://schemas.openxmlformats.org/officeDocument/2006/relationships/image" Target="../media/image28.emf"/><Relationship Id="rId7" Type="http://schemas.openxmlformats.org/officeDocument/2006/relationships/image" Target="../media/image2.emf"/><Relationship Id="rId12" Type="http://schemas.openxmlformats.org/officeDocument/2006/relationships/image" Target="../media/image7.emf"/><Relationship Id="rId17" Type="http://schemas.openxmlformats.org/officeDocument/2006/relationships/image" Target="../media/image12.emf"/><Relationship Id="rId25" Type="http://schemas.openxmlformats.org/officeDocument/2006/relationships/image" Target="../media/image19.jpeg"/><Relationship Id="rId33" Type="http://schemas.openxmlformats.org/officeDocument/2006/relationships/image" Target="../media/image27.emf"/><Relationship Id="rId38" Type="http://schemas.openxmlformats.org/officeDocument/2006/relationships/image" Target="../media/image32.emf"/><Relationship Id="rId2" Type="http://schemas.openxmlformats.org/officeDocument/2006/relationships/notesSlide" Target="../notesSlides/notesSlide1.xml"/><Relationship Id="rId16" Type="http://schemas.openxmlformats.org/officeDocument/2006/relationships/image" Target="../media/image11.emf"/><Relationship Id="rId20" Type="http://schemas.openxmlformats.org/officeDocument/2006/relationships/image" Target="../media/image15.png"/><Relationship Id="rId29"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image" Target="../media/image6.emf"/><Relationship Id="rId24" Type="http://schemas.openxmlformats.org/officeDocument/2006/relationships/image" Target="../media/image18.jpeg"/><Relationship Id="rId32" Type="http://schemas.openxmlformats.org/officeDocument/2006/relationships/image" Target="../media/image26.emf"/><Relationship Id="rId37" Type="http://schemas.openxmlformats.org/officeDocument/2006/relationships/image" Target="../media/image31.emf"/><Relationship Id="rId40" Type="http://schemas.openxmlformats.org/officeDocument/2006/relationships/image" Target="../media/image34.emf"/><Relationship Id="rId5" Type="http://schemas.openxmlformats.org/officeDocument/2006/relationships/image" Target="../media/image1.JPG"/><Relationship Id="rId15" Type="http://schemas.openxmlformats.org/officeDocument/2006/relationships/image" Target="../media/image10.emf"/><Relationship Id="rId23" Type="http://schemas.openxmlformats.org/officeDocument/2006/relationships/image" Target="../media/image17.png"/><Relationship Id="rId28" Type="http://schemas.openxmlformats.org/officeDocument/2006/relationships/image" Target="../media/image22.png"/><Relationship Id="rId36" Type="http://schemas.openxmlformats.org/officeDocument/2006/relationships/image" Target="../media/image30.emf"/><Relationship Id="rId10" Type="http://schemas.openxmlformats.org/officeDocument/2006/relationships/image" Target="../media/image5.emf"/><Relationship Id="rId19" Type="http://schemas.openxmlformats.org/officeDocument/2006/relationships/image" Target="../media/image14.emf"/><Relationship Id="rId31" Type="http://schemas.openxmlformats.org/officeDocument/2006/relationships/image" Target="../media/image25.emf"/><Relationship Id="rId4" Type="http://schemas.openxmlformats.org/officeDocument/2006/relationships/chart" Target="../charts/chart2.xml"/><Relationship Id="rId9" Type="http://schemas.openxmlformats.org/officeDocument/2006/relationships/image" Target="../media/image4.emf"/><Relationship Id="rId14" Type="http://schemas.openxmlformats.org/officeDocument/2006/relationships/image" Target="../media/image9.emf"/><Relationship Id="rId22" Type="http://schemas.openxmlformats.org/officeDocument/2006/relationships/image" Target="../media/image16.png"/><Relationship Id="rId27" Type="http://schemas.openxmlformats.org/officeDocument/2006/relationships/image" Target="../media/image21.jpeg"/><Relationship Id="rId30" Type="http://schemas.openxmlformats.org/officeDocument/2006/relationships/image" Target="../media/image24.emf"/><Relationship Id="rId35" Type="http://schemas.openxmlformats.org/officeDocument/2006/relationships/image" Target="../media/image29.emf"/><Relationship Id="rId8" Type="http://schemas.openxmlformats.org/officeDocument/2006/relationships/image" Target="../media/image3.emf"/><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92638" y="126260"/>
            <a:ext cx="8932697" cy="584775"/>
          </a:xfrm>
          <a:prstGeom prst="rect">
            <a:avLst/>
          </a:prstGeom>
          <a:solidFill>
            <a:srgbClr val="C00000"/>
          </a:solidFill>
          <a:ln cmpd="thickThin">
            <a:solidFill>
              <a:schemeClr val="tx1"/>
            </a:solidFill>
          </a:ln>
          <a:effectLst>
            <a:glow rad="127000">
              <a:schemeClr val="accent6">
                <a:lumMod val="60000"/>
                <a:lumOff val="40000"/>
              </a:schemeClr>
            </a:glow>
          </a:effectLst>
          <a:scene3d>
            <a:camera prst="orthographicFront"/>
            <a:lightRig rig="threePt" dir="t"/>
          </a:scene3d>
          <a:sp3d contourW="12700">
            <a:bevelT/>
            <a:contourClr>
              <a:srgbClr val="00B0F0"/>
            </a:contourClr>
          </a:sp3d>
        </p:spPr>
        <p:txBody>
          <a:bodyPr wrap="square" rtlCol="0">
            <a:spAutoFit/>
          </a:bodyPr>
          <a:lstStyle/>
          <a:p>
            <a:r>
              <a:rPr lang="zh-CN" altLang="en-US" sz="3200" b="1" dirty="0">
                <a:ln w="12700" cmpd="sng">
                  <a:solidFill>
                    <a:srgbClr val="FFC000"/>
                  </a:solidFill>
                  <a:prstDash val="solid"/>
                </a:ln>
                <a:solidFill>
                  <a:srgbClr val="FF0000"/>
                </a:solidFill>
                <a:latin typeface="华文行楷" pitchFamily="2" charset="-122"/>
                <a:ea typeface="华文行楷" pitchFamily="2" charset="-122"/>
                <a:sym typeface="+mn-ea"/>
              </a:rPr>
              <a:t>    本科教学质量月</a:t>
            </a:r>
            <a:r>
              <a:rPr lang="en-US" altLang="zh-CN" sz="3200" b="1" dirty="0">
                <a:ln w="12700" cmpd="sng">
                  <a:solidFill>
                    <a:srgbClr val="FFC000"/>
                  </a:solidFill>
                  <a:prstDash val="solid"/>
                </a:ln>
                <a:solidFill>
                  <a:schemeClr val="accent1"/>
                </a:solidFill>
                <a:latin typeface="华文行楷" pitchFamily="2" charset="-122"/>
                <a:ea typeface="华文行楷" pitchFamily="2" charset="-122"/>
                <a:sym typeface="+mn-ea"/>
              </a:rPr>
              <a:t>——</a:t>
            </a:r>
            <a:r>
              <a:rPr lang="zh-CN" altLang="en-US" sz="3200" b="1" dirty="0">
                <a:ln w="12700" cmpd="sng">
                  <a:solidFill>
                    <a:srgbClr val="FFC000"/>
                  </a:solidFill>
                  <a:prstDash val="solid"/>
                </a:ln>
                <a:solidFill>
                  <a:schemeClr val="accent1"/>
                </a:solidFill>
                <a:latin typeface="华文行楷" pitchFamily="2" charset="-122"/>
                <a:ea typeface="华文行楷" pitchFamily="2" charset="-122"/>
                <a:sym typeface="+mn-ea"/>
              </a:rPr>
              <a:t>生命科学竞赛项目展示</a:t>
            </a:r>
            <a:endParaRPr lang="zh-CN" sz="3200" b="1" dirty="0">
              <a:ln w="12700" cmpd="sng">
                <a:solidFill>
                  <a:srgbClr val="FFC000"/>
                </a:solidFill>
                <a:prstDash val="solid"/>
              </a:ln>
              <a:solidFill>
                <a:schemeClr val="accent1"/>
              </a:solidFill>
              <a:latin typeface="华文行楷" pitchFamily="2" charset="-122"/>
              <a:ea typeface="华文行楷" pitchFamily="2" charset="-122"/>
              <a:sym typeface="+mn-ea"/>
            </a:endParaRPr>
          </a:p>
        </p:txBody>
      </p:sp>
      <p:sp>
        <p:nvSpPr>
          <p:cNvPr id="13" name="矩形 12">
            <a:extLst>
              <a:ext uri="{FF2B5EF4-FFF2-40B4-BE49-F238E27FC236}">
                <a16:creationId xmlns:a16="http://schemas.microsoft.com/office/drawing/2014/main" id="{E9CE79BE-5487-D57A-5E61-3D03996A5853}"/>
              </a:ext>
            </a:extLst>
          </p:cNvPr>
          <p:cNvSpPr/>
          <p:nvPr/>
        </p:nvSpPr>
        <p:spPr>
          <a:xfrm>
            <a:off x="2349349" y="756765"/>
            <a:ext cx="7613822" cy="400110"/>
          </a:xfrm>
          <a:prstGeom prst="rect">
            <a:avLst/>
          </a:prstGeom>
        </p:spPr>
        <p:txBody>
          <a:bodyPr wrap="square">
            <a:spAutoFit/>
          </a:bodyPr>
          <a:lstStyle/>
          <a:p>
            <a:r>
              <a:rPr lang="zh-CN" altLang="en-US" sz="2000" dirty="0">
                <a:solidFill>
                  <a:schemeClr val="accent1">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项目名称：水稻</a:t>
            </a:r>
            <a:r>
              <a:rPr lang="en-US" altLang="zh-CN" sz="20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MYB</a:t>
            </a:r>
            <a:r>
              <a:rPr lang="zh-CN" altLang="en-US" sz="2000" dirty="0">
                <a:solidFill>
                  <a:schemeClr val="accent1">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转录因子的逆境作用机制研究 </a:t>
            </a:r>
          </a:p>
        </p:txBody>
      </p:sp>
      <p:grpSp>
        <p:nvGrpSpPr>
          <p:cNvPr id="48" name="组合 47">
            <a:extLst>
              <a:ext uri="{FF2B5EF4-FFF2-40B4-BE49-F238E27FC236}">
                <a16:creationId xmlns:a16="http://schemas.microsoft.com/office/drawing/2014/main" id="{559DA0A8-5140-8588-A6A4-A2596824797B}"/>
              </a:ext>
            </a:extLst>
          </p:cNvPr>
          <p:cNvGrpSpPr/>
          <p:nvPr/>
        </p:nvGrpSpPr>
        <p:grpSpPr>
          <a:xfrm>
            <a:off x="3480045" y="1237944"/>
            <a:ext cx="1992425" cy="1180730"/>
            <a:chOff x="4110360" y="1145584"/>
            <a:chExt cx="1992425" cy="1180730"/>
          </a:xfrm>
        </p:grpSpPr>
        <p:graphicFrame>
          <p:nvGraphicFramePr>
            <p:cNvPr id="9" name="图表 8">
              <a:extLst>
                <a:ext uri="{FF2B5EF4-FFF2-40B4-BE49-F238E27FC236}">
                  <a16:creationId xmlns:a16="http://schemas.microsoft.com/office/drawing/2014/main" id="{7E3DA803-223D-6BA4-9A1E-0B93F886ECAC}"/>
                </a:ext>
              </a:extLst>
            </p:cNvPr>
            <p:cNvGraphicFramePr/>
            <p:nvPr/>
          </p:nvGraphicFramePr>
          <p:xfrm>
            <a:off x="4110360" y="1145584"/>
            <a:ext cx="1794722" cy="1180730"/>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a:extLst>
                <a:ext uri="{FF2B5EF4-FFF2-40B4-BE49-F238E27FC236}">
                  <a16:creationId xmlns:a16="http://schemas.microsoft.com/office/drawing/2014/main" id="{EDD8AA3E-BB95-FA04-7E32-4B1DF1B30B99}"/>
                </a:ext>
              </a:extLst>
            </p:cNvPr>
            <p:cNvSpPr txBox="1"/>
            <p:nvPr/>
          </p:nvSpPr>
          <p:spPr>
            <a:xfrm>
              <a:off x="4786418" y="1452520"/>
              <a:ext cx="466794" cy="261610"/>
            </a:xfrm>
            <a:prstGeom prst="rect">
              <a:avLst/>
            </a:prstGeom>
            <a:noFill/>
          </p:spPr>
          <p:txBody>
            <a:bodyPr wrap="none" rtlCol="0">
              <a:spAutoFit/>
            </a:bodyPr>
            <a:lstStyle/>
            <a:p>
              <a:r>
                <a:rPr lang="en-US" altLang="zh-CN" sz="1100" b="1" dirty="0">
                  <a:latin typeface="+mj-lt"/>
                  <a:cs typeface="Times New Roman" panose="02020603050405020304" pitchFamily="18" charset="0"/>
                </a:rPr>
                <a:t>27</a:t>
              </a:r>
              <a:r>
                <a:rPr lang="zh-CN" altLang="en-US" sz="1100" b="1" dirty="0">
                  <a:latin typeface="+mj-lt"/>
                  <a:cs typeface="Times New Roman" panose="02020603050405020304" pitchFamily="18" charset="0"/>
                </a:rPr>
                <a:t>％</a:t>
              </a:r>
            </a:p>
          </p:txBody>
        </p:sp>
        <p:sp>
          <p:nvSpPr>
            <p:cNvPr id="27" name="文本框 26">
              <a:extLst>
                <a:ext uri="{FF2B5EF4-FFF2-40B4-BE49-F238E27FC236}">
                  <a16:creationId xmlns:a16="http://schemas.microsoft.com/office/drawing/2014/main" id="{8D24D033-C551-DE1F-98C3-C34DF710F408}"/>
                </a:ext>
              </a:extLst>
            </p:cNvPr>
            <p:cNvSpPr txBox="1"/>
            <p:nvPr/>
          </p:nvSpPr>
          <p:spPr>
            <a:xfrm>
              <a:off x="5353862" y="1355062"/>
              <a:ext cx="748923" cy="430887"/>
            </a:xfrm>
            <a:prstGeom prst="rect">
              <a:avLst/>
            </a:prstGeom>
            <a:noFill/>
          </p:spPr>
          <p:txBody>
            <a:bodyPr vert="horz" wrap="none" rtlCol="0">
              <a:spAutoFit/>
            </a:bodyPr>
            <a:lstStyle/>
            <a:p>
              <a:r>
                <a:rPr lang="zh-CN" altLang="en-US" sz="1100" dirty="0">
                  <a:solidFill>
                    <a:schemeClr val="tx1">
                      <a:lumMod val="50000"/>
                      <a:lumOff val="50000"/>
                    </a:schemeClr>
                  </a:solidFill>
                </a:rPr>
                <a:t>我国粮食</a:t>
              </a:r>
              <a:endParaRPr lang="en-US" altLang="zh-CN" sz="1100" dirty="0">
                <a:solidFill>
                  <a:schemeClr val="tx1">
                    <a:lumMod val="50000"/>
                    <a:lumOff val="50000"/>
                  </a:schemeClr>
                </a:solidFill>
              </a:endParaRPr>
            </a:p>
            <a:p>
              <a:r>
                <a:rPr lang="zh-CN" altLang="en-US" sz="1100" dirty="0">
                  <a:solidFill>
                    <a:schemeClr val="tx1">
                      <a:lumMod val="50000"/>
                      <a:lumOff val="50000"/>
                    </a:schemeClr>
                  </a:solidFill>
                </a:rPr>
                <a:t>播种面积</a:t>
              </a:r>
            </a:p>
          </p:txBody>
        </p:sp>
      </p:grpSp>
      <p:grpSp>
        <p:nvGrpSpPr>
          <p:cNvPr id="47" name="组合 46">
            <a:extLst>
              <a:ext uri="{FF2B5EF4-FFF2-40B4-BE49-F238E27FC236}">
                <a16:creationId xmlns:a16="http://schemas.microsoft.com/office/drawing/2014/main" id="{A3EF1046-FFEB-71A2-BBC4-4AD103B96E10}"/>
              </a:ext>
            </a:extLst>
          </p:cNvPr>
          <p:cNvGrpSpPr/>
          <p:nvPr/>
        </p:nvGrpSpPr>
        <p:grpSpPr>
          <a:xfrm>
            <a:off x="5194016" y="1221639"/>
            <a:ext cx="2060562" cy="1206271"/>
            <a:chOff x="5864234" y="1129279"/>
            <a:chExt cx="2060562" cy="1206271"/>
          </a:xfrm>
        </p:grpSpPr>
        <p:graphicFrame>
          <p:nvGraphicFramePr>
            <p:cNvPr id="12" name="图表 11">
              <a:extLst>
                <a:ext uri="{FF2B5EF4-FFF2-40B4-BE49-F238E27FC236}">
                  <a16:creationId xmlns:a16="http://schemas.microsoft.com/office/drawing/2014/main" id="{7339EBB1-F0BC-AD07-C95A-3CF280739BC3}"/>
                </a:ext>
              </a:extLst>
            </p:cNvPr>
            <p:cNvGraphicFramePr/>
            <p:nvPr/>
          </p:nvGraphicFramePr>
          <p:xfrm>
            <a:off x="5864234" y="1129279"/>
            <a:ext cx="2060562" cy="1206271"/>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本框 13">
              <a:extLst>
                <a:ext uri="{FF2B5EF4-FFF2-40B4-BE49-F238E27FC236}">
                  <a16:creationId xmlns:a16="http://schemas.microsoft.com/office/drawing/2014/main" id="{6C855C6F-A1C5-1B21-EC5D-19B6062601FA}"/>
                </a:ext>
              </a:extLst>
            </p:cNvPr>
            <p:cNvSpPr txBox="1"/>
            <p:nvPr/>
          </p:nvSpPr>
          <p:spPr>
            <a:xfrm>
              <a:off x="6672306" y="1452520"/>
              <a:ext cx="466794" cy="261610"/>
            </a:xfrm>
            <a:prstGeom prst="rect">
              <a:avLst/>
            </a:prstGeom>
            <a:noFill/>
          </p:spPr>
          <p:txBody>
            <a:bodyPr wrap="none" rtlCol="0">
              <a:spAutoFit/>
            </a:bodyPr>
            <a:lstStyle/>
            <a:p>
              <a:r>
                <a:rPr lang="en-US" altLang="zh-CN" sz="1100" b="1" dirty="0">
                  <a:latin typeface="+mj-lt"/>
                  <a:cs typeface="Times New Roman" panose="02020603050405020304" pitchFamily="18" charset="0"/>
                </a:rPr>
                <a:t>42</a:t>
              </a:r>
              <a:r>
                <a:rPr lang="zh-CN" altLang="en-US" sz="1100" b="1" dirty="0">
                  <a:latin typeface="+mj-lt"/>
                  <a:cs typeface="Times New Roman" panose="02020603050405020304" pitchFamily="18" charset="0"/>
                </a:rPr>
                <a:t>％</a:t>
              </a:r>
            </a:p>
          </p:txBody>
        </p:sp>
        <p:sp>
          <p:nvSpPr>
            <p:cNvPr id="28" name="文本框 27">
              <a:extLst>
                <a:ext uri="{FF2B5EF4-FFF2-40B4-BE49-F238E27FC236}">
                  <a16:creationId xmlns:a16="http://schemas.microsoft.com/office/drawing/2014/main" id="{70D7840A-4816-DE01-356E-1A0FDFD40DFD}"/>
                </a:ext>
              </a:extLst>
            </p:cNvPr>
            <p:cNvSpPr txBox="1"/>
            <p:nvPr/>
          </p:nvSpPr>
          <p:spPr>
            <a:xfrm>
              <a:off x="7284493" y="1355061"/>
              <a:ext cx="607859" cy="430887"/>
            </a:xfrm>
            <a:prstGeom prst="rect">
              <a:avLst/>
            </a:prstGeom>
            <a:noFill/>
          </p:spPr>
          <p:txBody>
            <a:bodyPr vert="horz" wrap="none" rtlCol="0">
              <a:spAutoFit/>
            </a:bodyPr>
            <a:lstStyle/>
            <a:p>
              <a:r>
                <a:rPr lang="zh-CN" altLang="en-US" sz="1100" dirty="0">
                  <a:solidFill>
                    <a:schemeClr val="tx1">
                      <a:lumMod val="50000"/>
                      <a:lumOff val="50000"/>
                    </a:schemeClr>
                  </a:solidFill>
                </a:rPr>
                <a:t>我国粮</a:t>
              </a:r>
              <a:endParaRPr lang="en-US" altLang="zh-CN" sz="1100" dirty="0">
                <a:solidFill>
                  <a:schemeClr val="tx1">
                    <a:lumMod val="50000"/>
                    <a:lumOff val="50000"/>
                  </a:schemeClr>
                </a:solidFill>
              </a:endParaRPr>
            </a:p>
            <a:p>
              <a:r>
                <a:rPr lang="zh-CN" altLang="en-US" sz="1100" dirty="0">
                  <a:solidFill>
                    <a:schemeClr val="tx1">
                      <a:lumMod val="50000"/>
                      <a:lumOff val="50000"/>
                    </a:schemeClr>
                  </a:solidFill>
                </a:rPr>
                <a:t>食产量</a:t>
              </a:r>
            </a:p>
          </p:txBody>
        </p:sp>
      </p:grpSp>
      <p:pic>
        <p:nvPicPr>
          <p:cNvPr id="46" name="图片 45">
            <a:extLst>
              <a:ext uri="{FF2B5EF4-FFF2-40B4-BE49-F238E27FC236}">
                <a16:creationId xmlns:a16="http://schemas.microsoft.com/office/drawing/2014/main" id="{795F9CC0-52DA-B1F4-E4B2-2118077CF2CD}"/>
              </a:ext>
            </a:extLst>
          </p:cNvPr>
          <p:cNvPicPr>
            <a:picLocks noChangeAspect="1"/>
          </p:cNvPicPr>
          <p:nvPr/>
        </p:nvPicPr>
        <p:blipFill>
          <a:blip r:embed="rId5"/>
          <a:stretch>
            <a:fillRect/>
          </a:stretch>
        </p:blipFill>
        <p:spPr>
          <a:xfrm>
            <a:off x="7470526" y="1266464"/>
            <a:ext cx="1286650" cy="1099810"/>
          </a:xfrm>
          <a:prstGeom prst="ellipse">
            <a:avLst/>
          </a:prstGeom>
          <a:ln>
            <a:noFill/>
          </a:ln>
          <a:effectLst>
            <a:softEdge rad="112500"/>
          </a:effectLst>
        </p:spPr>
      </p:pic>
      <p:grpSp>
        <p:nvGrpSpPr>
          <p:cNvPr id="84" name="组合 83">
            <a:extLst>
              <a:ext uri="{FF2B5EF4-FFF2-40B4-BE49-F238E27FC236}">
                <a16:creationId xmlns:a16="http://schemas.microsoft.com/office/drawing/2014/main" id="{FBB6B9F6-5895-E516-F8A7-DA114FD679DC}"/>
              </a:ext>
            </a:extLst>
          </p:cNvPr>
          <p:cNvGrpSpPr/>
          <p:nvPr/>
        </p:nvGrpSpPr>
        <p:grpSpPr>
          <a:xfrm>
            <a:off x="141549" y="1205421"/>
            <a:ext cx="3152096" cy="3515160"/>
            <a:chOff x="414823" y="2721396"/>
            <a:chExt cx="3481622" cy="2502224"/>
          </a:xfrm>
        </p:grpSpPr>
        <p:sp>
          <p:nvSpPr>
            <p:cNvPr id="86" name="文本框 85">
              <a:extLst>
                <a:ext uri="{FF2B5EF4-FFF2-40B4-BE49-F238E27FC236}">
                  <a16:creationId xmlns:a16="http://schemas.microsoft.com/office/drawing/2014/main" id="{F110B334-5242-4AC7-8EF6-DC8EBAD92DB3}"/>
                </a:ext>
              </a:extLst>
            </p:cNvPr>
            <p:cNvSpPr txBox="1"/>
            <p:nvPr/>
          </p:nvSpPr>
          <p:spPr>
            <a:xfrm>
              <a:off x="666467" y="4853024"/>
              <a:ext cx="2570479" cy="3705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cxnSp>
          <p:nvCxnSpPr>
            <p:cNvPr id="87" name="连接符: 肘形 86">
              <a:extLst>
                <a:ext uri="{FF2B5EF4-FFF2-40B4-BE49-F238E27FC236}">
                  <a16:creationId xmlns:a16="http://schemas.microsoft.com/office/drawing/2014/main" id="{D94D84FF-F90B-2328-092B-125029708A14}"/>
                </a:ext>
              </a:extLst>
            </p:cNvPr>
            <p:cNvCxnSpPr>
              <a:cxnSpLocks/>
              <a:endCxn id="86" idx="1"/>
            </p:cNvCxnSpPr>
            <p:nvPr/>
          </p:nvCxnSpPr>
          <p:spPr>
            <a:xfrm rot="5400000">
              <a:off x="152487" y="3239100"/>
              <a:ext cx="2313202" cy="1285243"/>
            </a:xfrm>
            <a:prstGeom prst="bentConnector4">
              <a:avLst>
                <a:gd name="adj1" fmla="val 708"/>
                <a:gd name="adj2" fmla="val 119646"/>
              </a:avLst>
            </a:prstGeom>
            <a:ln w="19050">
              <a:solidFill>
                <a:srgbClr val="3CA77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8" name="连接符: 肘形 87">
              <a:extLst>
                <a:ext uri="{FF2B5EF4-FFF2-40B4-BE49-F238E27FC236}">
                  <a16:creationId xmlns:a16="http://schemas.microsoft.com/office/drawing/2014/main" id="{3EBED5E5-749B-AE43-01E2-34A633220942}"/>
                </a:ext>
              </a:extLst>
            </p:cNvPr>
            <p:cNvCxnSpPr>
              <a:cxnSpLocks/>
            </p:cNvCxnSpPr>
            <p:nvPr/>
          </p:nvCxnSpPr>
          <p:spPr>
            <a:xfrm flipH="1">
              <a:off x="1890085" y="2736294"/>
              <a:ext cx="1022427" cy="2358739"/>
            </a:xfrm>
            <a:prstGeom prst="bentConnector4">
              <a:avLst>
                <a:gd name="adj1" fmla="val -93906"/>
                <a:gd name="adj2" fmla="val 97266"/>
              </a:avLst>
            </a:prstGeom>
            <a:ln w="19050">
              <a:solidFill>
                <a:srgbClr val="3CA77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半闭框 88">
              <a:extLst>
                <a:ext uri="{FF2B5EF4-FFF2-40B4-BE49-F238E27FC236}">
                  <a16:creationId xmlns:a16="http://schemas.microsoft.com/office/drawing/2014/main" id="{88EF1F64-D300-4B94-4794-A602648309D4}"/>
                </a:ext>
              </a:extLst>
            </p:cNvPr>
            <p:cNvSpPr/>
            <p:nvPr/>
          </p:nvSpPr>
          <p:spPr>
            <a:xfrm rot="10800000">
              <a:off x="3536445" y="4873356"/>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半闭框 89">
              <a:extLst>
                <a:ext uri="{FF2B5EF4-FFF2-40B4-BE49-F238E27FC236}">
                  <a16:creationId xmlns:a16="http://schemas.microsoft.com/office/drawing/2014/main" id="{4778FA52-D554-4BE8-12A3-04E854308A31}"/>
                </a:ext>
              </a:extLst>
            </p:cNvPr>
            <p:cNvSpPr/>
            <p:nvPr/>
          </p:nvSpPr>
          <p:spPr>
            <a:xfrm rot="10800000" flipH="1" flipV="1">
              <a:off x="414823" y="2721396"/>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97" name="对象 96">
            <a:extLst>
              <a:ext uri="{FF2B5EF4-FFF2-40B4-BE49-F238E27FC236}">
                <a16:creationId xmlns:a16="http://schemas.microsoft.com/office/drawing/2014/main" id="{DBECB8E5-F053-9073-CD17-940D024D5ACA}"/>
              </a:ext>
            </a:extLst>
          </p:cNvPr>
          <p:cNvGraphicFramePr/>
          <p:nvPr/>
        </p:nvGraphicFramePr>
        <p:xfrm>
          <a:off x="9283021" y="222460"/>
          <a:ext cx="2734760" cy="3464013"/>
        </p:xfrm>
        <a:graphic>
          <a:graphicData uri="http://schemas.openxmlformats.org/presentationml/2006/ole">
            <mc:AlternateContent xmlns:mc="http://schemas.openxmlformats.org/markup-compatibility/2006">
              <mc:Choice xmlns:v="urn:schemas-microsoft-com:vml" Requires="v">
                <p:oleObj r:id="rId6" imgW="3983990" imgH="4386580" progId="Visio.Drawing.11">
                  <p:embed/>
                </p:oleObj>
              </mc:Choice>
              <mc:Fallback>
                <p:oleObj r:id="rId6" imgW="3983990" imgH="4386580" progId="Visio.Drawing.11">
                  <p:embed/>
                  <p:pic>
                    <p:nvPicPr>
                      <p:cNvPr id="97" name="对象 96">
                        <a:extLst>
                          <a:ext uri="{FF2B5EF4-FFF2-40B4-BE49-F238E27FC236}">
                            <a16:creationId xmlns:a16="http://schemas.microsoft.com/office/drawing/2014/main" id="{DBECB8E5-F053-9073-CD17-940D024D5ACA}"/>
                          </a:ext>
                        </a:extLst>
                      </p:cNvPr>
                      <p:cNvPicPr/>
                      <p:nvPr/>
                    </p:nvPicPr>
                    <p:blipFill>
                      <a:blip r:embed="rId7"/>
                      <a:stretch>
                        <a:fillRect/>
                      </a:stretch>
                    </p:blipFill>
                    <p:spPr>
                      <a:xfrm>
                        <a:off x="9283021" y="222460"/>
                        <a:ext cx="2734760" cy="3464013"/>
                      </a:xfrm>
                      <a:prstGeom prst="rect">
                        <a:avLst/>
                      </a:prstGeom>
                    </p:spPr>
                  </p:pic>
                </p:oleObj>
              </mc:Fallback>
            </mc:AlternateContent>
          </a:graphicData>
        </a:graphic>
      </p:graphicFrame>
      <p:grpSp>
        <p:nvGrpSpPr>
          <p:cNvPr id="98" name="组合 97">
            <a:extLst>
              <a:ext uri="{FF2B5EF4-FFF2-40B4-BE49-F238E27FC236}">
                <a16:creationId xmlns:a16="http://schemas.microsoft.com/office/drawing/2014/main" id="{313DEF82-DAA4-9C10-0DCB-6767EC289D69}"/>
              </a:ext>
            </a:extLst>
          </p:cNvPr>
          <p:cNvGrpSpPr/>
          <p:nvPr/>
        </p:nvGrpSpPr>
        <p:grpSpPr>
          <a:xfrm>
            <a:off x="9258077" y="130729"/>
            <a:ext cx="2778029" cy="3879346"/>
            <a:chOff x="244179" y="2721396"/>
            <a:chExt cx="3652266" cy="2596567"/>
          </a:xfrm>
        </p:grpSpPr>
        <p:sp>
          <p:nvSpPr>
            <p:cNvPr id="99" name="文本框 98">
              <a:extLst>
                <a:ext uri="{FF2B5EF4-FFF2-40B4-BE49-F238E27FC236}">
                  <a16:creationId xmlns:a16="http://schemas.microsoft.com/office/drawing/2014/main" id="{D92BEFDE-4350-F27A-2FFE-659CBBBBC877}"/>
                </a:ext>
              </a:extLst>
            </p:cNvPr>
            <p:cNvSpPr txBox="1"/>
            <p:nvPr/>
          </p:nvSpPr>
          <p:spPr>
            <a:xfrm>
              <a:off x="517645" y="5008956"/>
              <a:ext cx="2570480" cy="30900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cxnSp>
          <p:nvCxnSpPr>
            <p:cNvPr id="100" name="连接符: 肘形 99">
              <a:extLst>
                <a:ext uri="{FF2B5EF4-FFF2-40B4-BE49-F238E27FC236}">
                  <a16:creationId xmlns:a16="http://schemas.microsoft.com/office/drawing/2014/main" id="{89473CD4-21C6-D3E5-823D-67B44CCE14D2}"/>
                </a:ext>
              </a:extLst>
            </p:cNvPr>
            <p:cNvCxnSpPr>
              <a:cxnSpLocks/>
              <a:stCxn id="104" idx="1"/>
              <a:endCxn id="99" idx="1"/>
            </p:cNvCxnSpPr>
            <p:nvPr/>
          </p:nvCxnSpPr>
          <p:spPr>
            <a:xfrm rot="10800000" flipV="1">
              <a:off x="517646" y="2721525"/>
              <a:ext cx="1402712" cy="2441935"/>
            </a:xfrm>
            <a:prstGeom prst="bentConnector3">
              <a:avLst>
                <a:gd name="adj1" fmla="val 121426"/>
              </a:avLst>
            </a:prstGeom>
            <a:ln w="19050">
              <a:solidFill>
                <a:srgbClr val="3CA77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连接符: 肘形 100">
              <a:extLst>
                <a:ext uri="{FF2B5EF4-FFF2-40B4-BE49-F238E27FC236}">
                  <a16:creationId xmlns:a16="http://schemas.microsoft.com/office/drawing/2014/main" id="{3CE385AD-53BA-29A5-8C55-028278E06442}"/>
                </a:ext>
              </a:extLst>
            </p:cNvPr>
            <p:cNvCxnSpPr>
              <a:cxnSpLocks/>
            </p:cNvCxnSpPr>
            <p:nvPr/>
          </p:nvCxnSpPr>
          <p:spPr>
            <a:xfrm flipH="1">
              <a:off x="1890085" y="2736294"/>
              <a:ext cx="1022427" cy="2358739"/>
            </a:xfrm>
            <a:prstGeom prst="bentConnector4">
              <a:avLst>
                <a:gd name="adj1" fmla="val -93906"/>
                <a:gd name="adj2" fmla="val 102346"/>
              </a:avLst>
            </a:prstGeom>
            <a:ln w="19050">
              <a:solidFill>
                <a:srgbClr val="3CA77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 name="半闭框 101">
              <a:extLst>
                <a:ext uri="{FF2B5EF4-FFF2-40B4-BE49-F238E27FC236}">
                  <a16:creationId xmlns:a16="http://schemas.microsoft.com/office/drawing/2014/main" id="{C87A9B7F-5226-5F80-D642-015F09250ECB}"/>
                </a:ext>
              </a:extLst>
            </p:cNvPr>
            <p:cNvSpPr/>
            <p:nvPr/>
          </p:nvSpPr>
          <p:spPr>
            <a:xfrm rot="10800000">
              <a:off x="3536446" y="4960224"/>
              <a:ext cx="359999"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 name="半闭框 102">
              <a:extLst>
                <a:ext uri="{FF2B5EF4-FFF2-40B4-BE49-F238E27FC236}">
                  <a16:creationId xmlns:a16="http://schemas.microsoft.com/office/drawing/2014/main" id="{3984F318-0316-E7A4-2EC3-13F48590AF02}"/>
                </a:ext>
              </a:extLst>
            </p:cNvPr>
            <p:cNvSpPr/>
            <p:nvPr/>
          </p:nvSpPr>
          <p:spPr>
            <a:xfrm rot="10800000" flipH="1" flipV="1">
              <a:off x="244179" y="2721396"/>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 name="文本框 103">
            <a:extLst>
              <a:ext uri="{FF2B5EF4-FFF2-40B4-BE49-F238E27FC236}">
                <a16:creationId xmlns:a16="http://schemas.microsoft.com/office/drawing/2014/main" id="{5AE6E174-42DC-BA9C-A447-36108506B53D}"/>
              </a:ext>
            </a:extLst>
          </p:cNvPr>
          <p:cNvSpPr txBox="1"/>
          <p:nvPr/>
        </p:nvSpPr>
        <p:spPr>
          <a:xfrm>
            <a:off x="10533031" y="-99912"/>
            <a:ext cx="2026996"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grpSp>
        <p:nvGrpSpPr>
          <p:cNvPr id="112" name="组合 111">
            <a:extLst>
              <a:ext uri="{FF2B5EF4-FFF2-40B4-BE49-F238E27FC236}">
                <a16:creationId xmlns:a16="http://schemas.microsoft.com/office/drawing/2014/main" id="{8EE67004-4932-B6CC-BC34-2622632F2328}"/>
              </a:ext>
            </a:extLst>
          </p:cNvPr>
          <p:cNvGrpSpPr/>
          <p:nvPr/>
        </p:nvGrpSpPr>
        <p:grpSpPr>
          <a:xfrm>
            <a:off x="9218182" y="3910949"/>
            <a:ext cx="2799599" cy="3101472"/>
            <a:chOff x="383242" y="2730453"/>
            <a:chExt cx="3513203" cy="2554231"/>
          </a:xfrm>
        </p:grpSpPr>
        <p:sp>
          <p:nvSpPr>
            <p:cNvPr id="113" name="文本框 112">
              <a:extLst>
                <a:ext uri="{FF2B5EF4-FFF2-40B4-BE49-F238E27FC236}">
                  <a16:creationId xmlns:a16="http://schemas.microsoft.com/office/drawing/2014/main" id="{2E0CA29C-66AF-3542-3643-9EDAD6268FE0}"/>
                </a:ext>
              </a:extLst>
            </p:cNvPr>
            <p:cNvSpPr txBox="1"/>
            <p:nvPr/>
          </p:nvSpPr>
          <p:spPr>
            <a:xfrm>
              <a:off x="683049" y="4914088"/>
              <a:ext cx="2570481" cy="3705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cxnSp>
          <p:nvCxnSpPr>
            <p:cNvPr id="114" name="连接符: 肘形 113">
              <a:extLst>
                <a:ext uri="{FF2B5EF4-FFF2-40B4-BE49-F238E27FC236}">
                  <a16:creationId xmlns:a16="http://schemas.microsoft.com/office/drawing/2014/main" id="{AAD8D52A-0CA5-B581-71C7-B1ECFEB4BFB7}"/>
                </a:ext>
              </a:extLst>
            </p:cNvPr>
            <p:cNvCxnSpPr>
              <a:cxnSpLocks/>
              <a:endCxn id="113" idx="1"/>
            </p:cNvCxnSpPr>
            <p:nvPr/>
          </p:nvCxnSpPr>
          <p:spPr>
            <a:xfrm rot="5400000">
              <a:off x="169070" y="3300164"/>
              <a:ext cx="2313202" cy="1285243"/>
            </a:xfrm>
            <a:prstGeom prst="bentConnector4">
              <a:avLst>
                <a:gd name="adj1" fmla="val -2051"/>
                <a:gd name="adj2" fmla="val 122204"/>
              </a:avLst>
            </a:prstGeom>
            <a:ln w="19050">
              <a:solidFill>
                <a:srgbClr val="3CA77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5" name="连接符: 肘形 114">
              <a:extLst>
                <a:ext uri="{FF2B5EF4-FFF2-40B4-BE49-F238E27FC236}">
                  <a16:creationId xmlns:a16="http://schemas.microsoft.com/office/drawing/2014/main" id="{09ED778D-F011-D5B7-28FB-AA55D2CE9AD9}"/>
                </a:ext>
              </a:extLst>
            </p:cNvPr>
            <p:cNvCxnSpPr>
              <a:cxnSpLocks/>
            </p:cNvCxnSpPr>
            <p:nvPr/>
          </p:nvCxnSpPr>
          <p:spPr>
            <a:xfrm flipH="1">
              <a:off x="1890085" y="2736294"/>
              <a:ext cx="1022427" cy="2358739"/>
            </a:xfrm>
            <a:prstGeom prst="bentConnector4">
              <a:avLst>
                <a:gd name="adj1" fmla="val -93906"/>
                <a:gd name="adj2" fmla="val 99751"/>
              </a:avLst>
            </a:prstGeom>
            <a:ln w="19050">
              <a:solidFill>
                <a:srgbClr val="3CA77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6" name="半闭框 115">
              <a:extLst>
                <a:ext uri="{FF2B5EF4-FFF2-40B4-BE49-F238E27FC236}">
                  <a16:creationId xmlns:a16="http://schemas.microsoft.com/office/drawing/2014/main" id="{F098A2CB-CF32-6B21-D5E4-700DE21187C9}"/>
                </a:ext>
              </a:extLst>
            </p:cNvPr>
            <p:cNvSpPr/>
            <p:nvPr/>
          </p:nvSpPr>
          <p:spPr>
            <a:xfrm rot="10800000">
              <a:off x="3536445" y="4933021"/>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半闭框 116">
              <a:extLst>
                <a:ext uri="{FF2B5EF4-FFF2-40B4-BE49-F238E27FC236}">
                  <a16:creationId xmlns:a16="http://schemas.microsoft.com/office/drawing/2014/main" id="{81F1EF16-B630-3EE6-C787-6F8689BFE3ED}"/>
                </a:ext>
              </a:extLst>
            </p:cNvPr>
            <p:cNvSpPr/>
            <p:nvPr/>
          </p:nvSpPr>
          <p:spPr>
            <a:xfrm rot="10800000" flipH="1" flipV="1">
              <a:off x="383242" y="2730453"/>
              <a:ext cx="360001"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125" name="文本框 124">
            <a:extLst>
              <a:ext uri="{FF2B5EF4-FFF2-40B4-BE49-F238E27FC236}">
                <a16:creationId xmlns:a16="http://schemas.microsoft.com/office/drawing/2014/main" id="{36A97AB6-F48E-1D54-2730-DBA5B88DF668}"/>
              </a:ext>
            </a:extLst>
          </p:cNvPr>
          <p:cNvSpPr txBox="1"/>
          <p:nvPr/>
        </p:nvSpPr>
        <p:spPr>
          <a:xfrm>
            <a:off x="10576748" y="3795868"/>
            <a:ext cx="1955188" cy="369332"/>
          </a:xfrm>
          <a:prstGeom prst="rect">
            <a:avLst/>
          </a:prstGeom>
          <a:noFill/>
          <a:effectLst/>
        </p:spPr>
        <p:txBody>
          <a:bodyPr wrap="square" rtlCol="0">
            <a:spAutoFit/>
          </a:bodyPr>
          <a:lstStyle/>
          <a:p>
            <a:r>
              <a:rPr lang="zh-CN" altLang="en-US" b="1" dirty="0">
                <a:solidFill>
                  <a:srgbClr val="3CA779"/>
                </a:solidFill>
              </a:rPr>
              <a:t>结论</a:t>
            </a:r>
          </a:p>
        </p:txBody>
      </p:sp>
      <p:grpSp>
        <p:nvGrpSpPr>
          <p:cNvPr id="2" name="组合 1">
            <a:extLst>
              <a:ext uri="{FF2B5EF4-FFF2-40B4-BE49-F238E27FC236}">
                <a16:creationId xmlns:a16="http://schemas.microsoft.com/office/drawing/2014/main" id="{11A62C97-4524-4B2D-6F4F-E31EDF46B39F}"/>
              </a:ext>
            </a:extLst>
          </p:cNvPr>
          <p:cNvGrpSpPr/>
          <p:nvPr/>
        </p:nvGrpSpPr>
        <p:grpSpPr>
          <a:xfrm>
            <a:off x="3497043" y="2398817"/>
            <a:ext cx="5554479" cy="2070909"/>
            <a:chOff x="525117" y="2736294"/>
            <a:chExt cx="3364404" cy="2376727"/>
          </a:xfrm>
        </p:grpSpPr>
        <p:cxnSp>
          <p:nvCxnSpPr>
            <p:cNvPr id="4" name="连接符: 肘形 3">
              <a:extLst>
                <a:ext uri="{FF2B5EF4-FFF2-40B4-BE49-F238E27FC236}">
                  <a16:creationId xmlns:a16="http://schemas.microsoft.com/office/drawing/2014/main" id="{070AA992-4CA4-6EC0-7FAD-9DEBC4A46C77}"/>
                </a:ext>
              </a:extLst>
            </p:cNvPr>
            <p:cNvCxnSpPr>
              <a:cxnSpLocks/>
            </p:cNvCxnSpPr>
            <p:nvPr/>
          </p:nvCxnSpPr>
          <p:spPr>
            <a:xfrm rot="5400000">
              <a:off x="152487" y="3255318"/>
              <a:ext cx="2313202" cy="1285242"/>
            </a:xfrm>
            <a:prstGeom prst="bentConnector4">
              <a:avLst>
                <a:gd name="adj1" fmla="val 512"/>
                <a:gd name="adj2" fmla="val 111174"/>
              </a:avLst>
            </a:prstGeom>
            <a:ln w="19050">
              <a:solidFill>
                <a:srgbClr val="3CA779"/>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5" name="连接符: 肘形 4">
              <a:extLst>
                <a:ext uri="{FF2B5EF4-FFF2-40B4-BE49-F238E27FC236}">
                  <a16:creationId xmlns:a16="http://schemas.microsoft.com/office/drawing/2014/main" id="{1D0599E8-829F-7CAE-8DEC-7F67EAC8FDFF}"/>
                </a:ext>
              </a:extLst>
            </p:cNvPr>
            <p:cNvCxnSpPr>
              <a:cxnSpLocks/>
            </p:cNvCxnSpPr>
            <p:nvPr/>
          </p:nvCxnSpPr>
          <p:spPr>
            <a:xfrm flipH="1">
              <a:off x="1890085" y="2736294"/>
              <a:ext cx="1022427" cy="2358739"/>
            </a:xfrm>
            <a:prstGeom prst="bentConnector4">
              <a:avLst>
                <a:gd name="adj1" fmla="val -93906"/>
                <a:gd name="adj2" fmla="val 99751"/>
              </a:avLst>
            </a:prstGeom>
            <a:ln w="19050">
              <a:solidFill>
                <a:srgbClr val="3CA779"/>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6" name="半闭框 5">
              <a:extLst>
                <a:ext uri="{FF2B5EF4-FFF2-40B4-BE49-F238E27FC236}">
                  <a16:creationId xmlns:a16="http://schemas.microsoft.com/office/drawing/2014/main" id="{88307E63-0903-FFF3-953A-E7558729EEA1}"/>
                </a:ext>
              </a:extLst>
            </p:cNvPr>
            <p:cNvSpPr/>
            <p:nvPr/>
          </p:nvSpPr>
          <p:spPr>
            <a:xfrm rot="10800000">
              <a:off x="3529521" y="4933021"/>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半闭框 6">
              <a:extLst>
                <a:ext uri="{FF2B5EF4-FFF2-40B4-BE49-F238E27FC236}">
                  <a16:creationId xmlns:a16="http://schemas.microsoft.com/office/drawing/2014/main" id="{8A027225-B46E-0EDD-B62A-E6CCE805E1DB}"/>
                </a:ext>
              </a:extLst>
            </p:cNvPr>
            <p:cNvSpPr/>
            <p:nvPr/>
          </p:nvSpPr>
          <p:spPr>
            <a:xfrm rot="10800000" flipH="1" flipV="1">
              <a:off x="525117" y="2737708"/>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16" name="组合 15">
            <a:extLst>
              <a:ext uri="{FF2B5EF4-FFF2-40B4-BE49-F238E27FC236}">
                <a16:creationId xmlns:a16="http://schemas.microsoft.com/office/drawing/2014/main" id="{C5DC2086-9F12-FB33-8DFC-6AE3F848386C}"/>
              </a:ext>
            </a:extLst>
          </p:cNvPr>
          <p:cNvGrpSpPr/>
          <p:nvPr/>
        </p:nvGrpSpPr>
        <p:grpSpPr>
          <a:xfrm>
            <a:off x="3497043" y="4622576"/>
            <a:ext cx="5550669" cy="2181404"/>
            <a:chOff x="525117" y="2736294"/>
            <a:chExt cx="3362096" cy="2503540"/>
          </a:xfrm>
        </p:grpSpPr>
        <p:sp>
          <p:nvSpPr>
            <p:cNvPr id="17" name="文本框 16">
              <a:extLst>
                <a:ext uri="{FF2B5EF4-FFF2-40B4-BE49-F238E27FC236}">
                  <a16:creationId xmlns:a16="http://schemas.microsoft.com/office/drawing/2014/main" id="{B62B7947-2B4F-F162-EA0E-A44B66B52BCC}"/>
                </a:ext>
              </a:extLst>
            </p:cNvPr>
            <p:cNvSpPr txBox="1"/>
            <p:nvPr/>
          </p:nvSpPr>
          <p:spPr>
            <a:xfrm>
              <a:off x="666467" y="4869238"/>
              <a:ext cx="2570480" cy="3705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cxnSp>
          <p:nvCxnSpPr>
            <p:cNvPr id="18" name="连接符: 肘形 17">
              <a:extLst>
                <a:ext uri="{FF2B5EF4-FFF2-40B4-BE49-F238E27FC236}">
                  <a16:creationId xmlns:a16="http://schemas.microsoft.com/office/drawing/2014/main" id="{841191A0-1DE2-EC54-65D7-AA4E050E7910}"/>
                </a:ext>
              </a:extLst>
            </p:cNvPr>
            <p:cNvCxnSpPr>
              <a:cxnSpLocks/>
              <a:endCxn id="17" idx="1"/>
            </p:cNvCxnSpPr>
            <p:nvPr/>
          </p:nvCxnSpPr>
          <p:spPr>
            <a:xfrm rot="5400000">
              <a:off x="152487" y="3255318"/>
              <a:ext cx="2313202" cy="1285242"/>
            </a:xfrm>
            <a:prstGeom prst="bentConnector4">
              <a:avLst>
                <a:gd name="adj1" fmla="val 512"/>
                <a:gd name="adj2" fmla="val 111174"/>
              </a:avLst>
            </a:prstGeom>
            <a:ln w="19050">
              <a:solidFill>
                <a:srgbClr val="3CA779"/>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连接符: 肘形 18">
              <a:extLst>
                <a:ext uri="{FF2B5EF4-FFF2-40B4-BE49-F238E27FC236}">
                  <a16:creationId xmlns:a16="http://schemas.microsoft.com/office/drawing/2014/main" id="{4FBF5087-3918-EDD2-0579-72E70F2633F2}"/>
                </a:ext>
              </a:extLst>
            </p:cNvPr>
            <p:cNvCxnSpPr>
              <a:cxnSpLocks/>
            </p:cNvCxnSpPr>
            <p:nvPr/>
          </p:nvCxnSpPr>
          <p:spPr>
            <a:xfrm flipH="1">
              <a:off x="1890085" y="2736294"/>
              <a:ext cx="1022427" cy="2358739"/>
            </a:xfrm>
            <a:prstGeom prst="bentConnector4">
              <a:avLst>
                <a:gd name="adj1" fmla="val -93906"/>
                <a:gd name="adj2" fmla="val 99751"/>
              </a:avLst>
            </a:prstGeom>
            <a:ln w="19050">
              <a:solidFill>
                <a:srgbClr val="3CA779"/>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0" name="半闭框 19">
              <a:extLst>
                <a:ext uri="{FF2B5EF4-FFF2-40B4-BE49-F238E27FC236}">
                  <a16:creationId xmlns:a16="http://schemas.microsoft.com/office/drawing/2014/main" id="{EE46B892-8221-A549-C4B7-674AF15CC344}"/>
                </a:ext>
              </a:extLst>
            </p:cNvPr>
            <p:cNvSpPr/>
            <p:nvPr/>
          </p:nvSpPr>
          <p:spPr>
            <a:xfrm rot="10800000">
              <a:off x="3527213" y="4933021"/>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a:extLst>
                <a:ext uri="{FF2B5EF4-FFF2-40B4-BE49-F238E27FC236}">
                  <a16:creationId xmlns:a16="http://schemas.microsoft.com/office/drawing/2014/main" id="{CDBA9301-4735-D6E7-F706-CA62248545AB}"/>
                </a:ext>
              </a:extLst>
            </p:cNvPr>
            <p:cNvSpPr/>
            <p:nvPr/>
          </p:nvSpPr>
          <p:spPr>
            <a:xfrm rot="10800000" flipH="1" flipV="1">
              <a:off x="525117" y="2737708"/>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pic>
        <p:nvPicPr>
          <p:cNvPr id="22" name="图片 21">
            <a:extLst>
              <a:ext uri="{FF2B5EF4-FFF2-40B4-BE49-F238E27FC236}">
                <a16:creationId xmlns:a16="http://schemas.microsoft.com/office/drawing/2014/main" id="{70DD1015-B678-3E33-9ACA-55697D2CCF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36" t="5726" r="13864" b="8155"/>
          <a:stretch/>
        </p:blipFill>
        <p:spPr bwMode="auto">
          <a:xfrm>
            <a:off x="5757782" y="4743374"/>
            <a:ext cx="962299" cy="585664"/>
          </a:xfrm>
          <a:prstGeom prst="rect">
            <a:avLst/>
          </a:prstGeom>
          <a:noFill/>
          <a:ln>
            <a:noFill/>
          </a:ln>
          <a:extLst>
            <a:ext uri="{53640926-AAD7-44D8-BBD7-CCE9431645EC}">
              <a14:shadowObscured xmlns:a14="http://schemas.microsoft.com/office/drawing/2010/main"/>
            </a:ext>
          </a:extLst>
        </p:spPr>
      </p:pic>
      <p:sp>
        <p:nvSpPr>
          <p:cNvPr id="23" name="文本框 22">
            <a:extLst>
              <a:ext uri="{FF2B5EF4-FFF2-40B4-BE49-F238E27FC236}">
                <a16:creationId xmlns:a16="http://schemas.microsoft.com/office/drawing/2014/main" id="{71A802EF-4E22-A01B-6DEE-F54F65EFE991}"/>
              </a:ext>
            </a:extLst>
          </p:cNvPr>
          <p:cNvSpPr txBox="1"/>
          <p:nvPr/>
        </p:nvSpPr>
        <p:spPr>
          <a:xfrm>
            <a:off x="3561601" y="4798745"/>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干旱胁迫</a:t>
            </a:r>
          </a:p>
        </p:txBody>
      </p:sp>
      <p:pic>
        <p:nvPicPr>
          <p:cNvPr id="24" name="图片 23">
            <a:extLst>
              <a:ext uri="{FF2B5EF4-FFF2-40B4-BE49-F238E27FC236}">
                <a16:creationId xmlns:a16="http://schemas.microsoft.com/office/drawing/2014/main" id="{7BCC0C01-50E4-AC5C-11E8-AA5D9B12A0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 t="6742" r="13584" b="7823"/>
          <a:stretch/>
        </p:blipFill>
        <p:spPr bwMode="auto">
          <a:xfrm>
            <a:off x="3787223" y="4736366"/>
            <a:ext cx="969946" cy="585664"/>
          </a:xfrm>
          <a:prstGeom prst="rect">
            <a:avLst/>
          </a:prstGeom>
          <a:noFill/>
          <a:ln>
            <a:noFill/>
          </a:ln>
          <a:extLst>
            <a:ext uri="{53640926-AAD7-44D8-BBD7-CCE9431645EC}">
              <a14:shadowObscured xmlns:a14="http://schemas.microsoft.com/office/drawing/2010/main"/>
            </a:ext>
          </a:extLst>
        </p:spPr>
      </p:pic>
      <p:sp>
        <p:nvSpPr>
          <p:cNvPr id="25" name="文本框 24">
            <a:extLst>
              <a:ext uri="{FF2B5EF4-FFF2-40B4-BE49-F238E27FC236}">
                <a16:creationId xmlns:a16="http://schemas.microsoft.com/office/drawing/2014/main" id="{50902698-BD16-8B5E-09C8-34684AC35642}"/>
              </a:ext>
            </a:extLst>
          </p:cNvPr>
          <p:cNvSpPr txBox="1"/>
          <p:nvPr/>
        </p:nvSpPr>
        <p:spPr>
          <a:xfrm>
            <a:off x="3992811" y="4631223"/>
            <a:ext cx="1227851"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OsAP2 </a:t>
            </a:r>
            <a:endParaRPr lang="zh-CN" altLang="en-US" sz="1400" dirty="0"/>
          </a:p>
        </p:txBody>
      </p:sp>
      <p:pic>
        <p:nvPicPr>
          <p:cNvPr id="26" name="图片 25">
            <a:extLst>
              <a:ext uri="{FF2B5EF4-FFF2-40B4-BE49-F238E27FC236}">
                <a16:creationId xmlns:a16="http://schemas.microsoft.com/office/drawing/2014/main" id="{ABFCE0A0-805C-47D0-94DC-CA3A0699C4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13" t="5916" r="13516" b="7794"/>
          <a:stretch/>
        </p:blipFill>
        <p:spPr bwMode="auto">
          <a:xfrm>
            <a:off x="4747755" y="4720581"/>
            <a:ext cx="1020351" cy="618945"/>
          </a:xfrm>
          <a:prstGeom prst="rect">
            <a:avLst/>
          </a:prstGeom>
          <a:noFill/>
          <a:ln>
            <a:noFill/>
          </a:ln>
          <a:extLst>
            <a:ext uri="{53640926-AAD7-44D8-BBD7-CCE9431645EC}">
              <a14:shadowObscured xmlns:a14="http://schemas.microsoft.com/office/drawing/2010/main"/>
            </a:ext>
          </a:extLst>
        </p:spPr>
      </p:pic>
      <p:sp>
        <p:nvSpPr>
          <p:cNvPr id="29" name="文本框 28">
            <a:extLst>
              <a:ext uri="{FF2B5EF4-FFF2-40B4-BE49-F238E27FC236}">
                <a16:creationId xmlns:a16="http://schemas.microsoft.com/office/drawing/2014/main" id="{0F328F26-1BAD-5E31-4EA3-685F7A318EFC}"/>
              </a:ext>
            </a:extLst>
          </p:cNvPr>
          <p:cNvSpPr txBox="1"/>
          <p:nvPr/>
        </p:nvSpPr>
        <p:spPr>
          <a:xfrm>
            <a:off x="4796792" y="4628339"/>
            <a:ext cx="859189"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     OsDIP1 </a:t>
            </a:r>
            <a:endParaRPr lang="zh-CN" altLang="en-US" sz="1400" dirty="0"/>
          </a:p>
        </p:txBody>
      </p:sp>
      <p:pic>
        <p:nvPicPr>
          <p:cNvPr id="30" name="图片 29">
            <a:extLst>
              <a:ext uri="{FF2B5EF4-FFF2-40B4-BE49-F238E27FC236}">
                <a16:creationId xmlns:a16="http://schemas.microsoft.com/office/drawing/2014/main" id="{5366FED8-0E30-F1F4-0795-EAD8E67BCF8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218" t="5994" r="13468" b="8014"/>
          <a:stretch/>
        </p:blipFill>
        <p:spPr bwMode="auto">
          <a:xfrm>
            <a:off x="3782782" y="5364196"/>
            <a:ext cx="1000934" cy="605584"/>
          </a:xfrm>
          <a:prstGeom prst="rect">
            <a:avLst/>
          </a:prstGeom>
          <a:noFill/>
          <a:ln>
            <a:noFill/>
          </a:ln>
          <a:extLst>
            <a:ext uri="{53640926-AAD7-44D8-BBD7-CCE9431645EC}">
              <a14:shadowObscured xmlns:a14="http://schemas.microsoft.com/office/drawing/2010/main"/>
            </a:ext>
          </a:extLst>
        </p:spPr>
      </p:pic>
      <p:sp>
        <p:nvSpPr>
          <p:cNvPr id="31" name="文本框 30">
            <a:extLst>
              <a:ext uri="{FF2B5EF4-FFF2-40B4-BE49-F238E27FC236}">
                <a16:creationId xmlns:a16="http://schemas.microsoft.com/office/drawing/2014/main" id="{4B505E4A-58F5-5E9D-2F3C-684F80D230DA}"/>
              </a:ext>
            </a:extLst>
          </p:cNvPr>
          <p:cNvSpPr txBox="1"/>
          <p:nvPr/>
        </p:nvSpPr>
        <p:spPr>
          <a:xfrm>
            <a:off x="3995369" y="5311281"/>
            <a:ext cx="848113"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OsHMA2</a:t>
            </a:r>
            <a:endParaRPr lang="zh-CN" altLang="en-US" sz="1400" dirty="0"/>
          </a:p>
        </p:txBody>
      </p:sp>
      <p:pic>
        <p:nvPicPr>
          <p:cNvPr id="32" name="图片 31">
            <a:extLst>
              <a:ext uri="{FF2B5EF4-FFF2-40B4-BE49-F238E27FC236}">
                <a16:creationId xmlns:a16="http://schemas.microsoft.com/office/drawing/2014/main" id="{05EB132B-E2CB-700B-9D27-3A33648DC02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626" t="5737" r="13715" b="7977"/>
          <a:stretch/>
        </p:blipFill>
        <p:spPr bwMode="auto">
          <a:xfrm>
            <a:off x="4763256" y="5388405"/>
            <a:ext cx="934064" cy="580857"/>
          </a:xfrm>
          <a:prstGeom prst="rect">
            <a:avLst/>
          </a:prstGeom>
          <a:noFill/>
          <a:ln>
            <a:noFill/>
          </a:ln>
          <a:extLst>
            <a:ext uri="{53640926-AAD7-44D8-BBD7-CCE9431645EC}">
              <a14:shadowObscured xmlns:a14="http://schemas.microsoft.com/office/drawing/2010/main"/>
            </a:ext>
          </a:extLst>
        </p:spPr>
      </p:pic>
      <p:sp>
        <p:nvSpPr>
          <p:cNvPr id="33" name="文本框 32">
            <a:extLst>
              <a:ext uri="{FF2B5EF4-FFF2-40B4-BE49-F238E27FC236}">
                <a16:creationId xmlns:a16="http://schemas.microsoft.com/office/drawing/2014/main" id="{9213CBBA-53B0-051B-4040-3DE0E3D96A10}"/>
              </a:ext>
            </a:extLst>
          </p:cNvPr>
          <p:cNvSpPr txBox="1"/>
          <p:nvPr/>
        </p:nvSpPr>
        <p:spPr>
          <a:xfrm>
            <a:off x="4770459" y="5296067"/>
            <a:ext cx="769739"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        OsHMA3</a:t>
            </a:r>
            <a:endParaRPr lang="zh-CN" altLang="en-US" sz="1400" dirty="0"/>
          </a:p>
        </p:txBody>
      </p:sp>
      <p:pic>
        <p:nvPicPr>
          <p:cNvPr id="34" name="图片 33">
            <a:extLst>
              <a:ext uri="{FF2B5EF4-FFF2-40B4-BE49-F238E27FC236}">
                <a16:creationId xmlns:a16="http://schemas.microsoft.com/office/drawing/2014/main" id="{038F4B13-EFD8-E48F-2583-E52305F1977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977" t="7877" r="13221" b="7457"/>
          <a:stretch/>
        </p:blipFill>
        <p:spPr bwMode="auto">
          <a:xfrm>
            <a:off x="5741011" y="5369259"/>
            <a:ext cx="1000933" cy="605985"/>
          </a:xfrm>
          <a:prstGeom prst="rect">
            <a:avLst/>
          </a:prstGeom>
          <a:noFill/>
          <a:ln>
            <a:noFill/>
          </a:ln>
          <a:extLst>
            <a:ext uri="{53640926-AAD7-44D8-BBD7-CCE9431645EC}">
              <a14:shadowObscured xmlns:a14="http://schemas.microsoft.com/office/drawing/2010/main"/>
            </a:ext>
          </a:extLst>
        </p:spPr>
      </p:pic>
      <p:sp>
        <p:nvSpPr>
          <p:cNvPr id="35" name="文本框 34">
            <a:extLst>
              <a:ext uri="{FF2B5EF4-FFF2-40B4-BE49-F238E27FC236}">
                <a16:creationId xmlns:a16="http://schemas.microsoft.com/office/drawing/2014/main" id="{B2E7016C-6D69-2392-FB8F-4CC3E7F1A063}"/>
              </a:ext>
            </a:extLst>
          </p:cNvPr>
          <p:cNvSpPr txBox="1"/>
          <p:nvPr/>
        </p:nvSpPr>
        <p:spPr>
          <a:xfrm>
            <a:off x="6003217" y="5274117"/>
            <a:ext cx="881702"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OsNramp1</a:t>
            </a:r>
            <a:endParaRPr lang="zh-CN" altLang="en-US" sz="1400" dirty="0"/>
          </a:p>
        </p:txBody>
      </p:sp>
      <p:pic>
        <p:nvPicPr>
          <p:cNvPr id="36" name="图片 35">
            <a:extLst>
              <a:ext uri="{FF2B5EF4-FFF2-40B4-BE49-F238E27FC236}">
                <a16:creationId xmlns:a16="http://schemas.microsoft.com/office/drawing/2014/main" id="{04116F23-FF1A-3BA1-7AA6-4FF275CF3FC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218" t="7144" r="13227" b="7828"/>
          <a:stretch/>
        </p:blipFill>
        <p:spPr bwMode="auto">
          <a:xfrm>
            <a:off x="6757266" y="5382901"/>
            <a:ext cx="1027472" cy="585665"/>
          </a:xfrm>
          <a:prstGeom prst="rect">
            <a:avLst/>
          </a:prstGeom>
          <a:noFill/>
          <a:ln>
            <a:noFill/>
          </a:ln>
          <a:extLst>
            <a:ext uri="{53640926-AAD7-44D8-BBD7-CCE9431645EC}">
              <a14:shadowObscured xmlns:a14="http://schemas.microsoft.com/office/drawing/2010/main"/>
            </a:ext>
          </a:extLst>
        </p:spPr>
      </p:pic>
      <p:sp>
        <p:nvSpPr>
          <p:cNvPr id="37" name="文本框 36">
            <a:extLst>
              <a:ext uri="{FF2B5EF4-FFF2-40B4-BE49-F238E27FC236}">
                <a16:creationId xmlns:a16="http://schemas.microsoft.com/office/drawing/2014/main" id="{7B1BF29E-BFE0-8789-5159-8F7253461767}"/>
              </a:ext>
            </a:extLst>
          </p:cNvPr>
          <p:cNvSpPr txBox="1"/>
          <p:nvPr/>
        </p:nvSpPr>
        <p:spPr>
          <a:xfrm>
            <a:off x="6999113" y="5279370"/>
            <a:ext cx="836917"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OsNramp5</a:t>
            </a:r>
            <a:endParaRPr lang="zh-CN" altLang="en-US" sz="1400" dirty="0"/>
          </a:p>
        </p:txBody>
      </p:sp>
      <p:pic>
        <p:nvPicPr>
          <p:cNvPr id="38" name="图片 37">
            <a:extLst>
              <a:ext uri="{FF2B5EF4-FFF2-40B4-BE49-F238E27FC236}">
                <a16:creationId xmlns:a16="http://schemas.microsoft.com/office/drawing/2014/main" id="{3075353D-3A9F-9F4A-1044-C0BC89FA4BB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866" t="9687" r="71494" b="62615"/>
          <a:stretch/>
        </p:blipFill>
        <p:spPr bwMode="auto">
          <a:xfrm>
            <a:off x="6925102" y="4820220"/>
            <a:ext cx="584227" cy="381684"/>
          </a:xfrm>
          <a:prstGeom prst="rect">
            <a:avLst/>
          </a:prstGeom>
          <a:noFill/>
          <a:ln>
            <a:noFill/>
          </a:ln>
          <a:extLst>
            <a:ext uri="{53640926-AAD7-44D8-BBD7-CCE9431645EC}">
              <a14:shadowObscured xmlns:a14="http://schemas.microsoft.com/office/drawing/2010/main"/>
            </a:ext>
          </a:extLst>
        </p:spPr>
      </p:pic>
      <p:pic>
        <p:nvPicPr>
          <p:cNvPr id="39" name="图片 38">
            <a:extLst>
              <a:ext uri="{FF2B5EF4-FFF2-40B4-BE49-F238E27FC236}">
                <a16:creationId xmlns:a16="http://schemas.microsoft.com/office/drawing/2014/main" id="{1A5924E0-B9A5-F89C-8BD6-FE42B02FE16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484" t="6742" r="13930" b="7636"/>
          <a:stretch/>
        </p:blipFill>
        <p:spPr bwMode="auto">
          <a:xfrm>
            <a:off x="3803427" y="6041678"/>
            <a:ext cx="998908" cy="615278"/>
          </a:xfrm>
          <a:prstGeom prst="rect">
            <a:avLst/>
          </a:prstGeom>
          <a:noFill/>
          <a:ln>
            <a:noFill/>
          </a:ln>
          <a:extLst>
            <a:ext uri="{53640926-AAD7-44D8-BBD7-CCE9431645EC}">
              <a14:shadowObscured xmlns:a14="http://schemas.microsoft.com/office/drawing/2010/main"/>
            </a:ext>
          </a:extLst>
        </p:spPr>
      </p:pic>
      <p:grpSp>
        <p:nvGrpSpPr>
          <p:cNvPr id="40" name="组合 39">
            <a:extLst>
              <a:ext uri="{FF2B5EF4-FFF2-40B4-BE49-F238E27FC236}">
                <a16:creationId xmlns:a16="http://schemas.microsoft.com/office/drawing/2014/main" id="{C655F4BB-A854-6F98-16D1-602A9A1243EE}"/>
              </a:ext>
            </a:extLst>
          </p:cNvPr>
          <p:cNvGrpSpPr/>
          <p:nvPr/>
        </p:nvGrpSpPr>
        <p:grpSpPr>
          <a:xfrm>
            <a:off x="4799966" y="6017997"/>
            <a:ext cx="901945" cy="644742"/>
            <a:chOff x="9293420" y="2038323"/>
            <a:chExt cx="798989" cy="491976"/>
          </a:xfrm>
        </p:grpSpPr>
        <p:pic>
          <p:nvPicPr>
            <p:cNvPr id="41" name="图片 40">
              <a:extLst>
                <a:ext uri="{FF2B5EF4-FFF2-40B4-BE49-F238E27FC236}">
                  <a16:creationId xmlns:a16="http://schemas.microsoft.com/office/drawing/2014/main" id="{E12F7EA0-3B50-60E3-6E43-27B020F54EA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854" t="7385" r="10137" b="6761"/>
            <a:stretch/>
          </p:blipFill>
          <p:spPr bwMode="auto">
            <a:xfrm>
              <a:off x="9330583" y="2038323"/>
              <a:ext cx="761826" cy="484176"/>
            </a:xfrm>
            <a:prstGeom prst="rect">
              <a:avLst/>
            </a:prstGeom>
            <a:noFill/>
            <a:ln>
              <a:noFill/>
            </a:ln>
            <a:extLst>
              <a:ext uri="{53640926-AAD7-44D8-BBD7-CCE9431645EC}">
                <a14:shadowObscured xmlns:a14="http://schemas.microsoft.com/office/drawing/2010/main"/>
              </a:ext>
            </a:extLst>
          </p:spPr>
        </p:pic>
        <p:pic>
          <p:nvPicPr>
            <p:cNvPr id="42" name="图片 41">
              <a:extLst>
                <a:ext uri="{FF2B5EF4-FFF2-40B4-BE49-F238E27FC236}">
                  <a16:creationId xmlns:a16="http://schemas.microsoft.com/office/drawing/2014/main" id="{624A0FB1-F3D2-4172-742B-A2A7E41C1F0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484" t="6742" r="88268" b="7636"/>
            <a:stretch/>
          </p:blipFill>
          <p:spPr bwMode="auto">
            <a:xfrm>
              <a:off x="9293420" y="2065064"/>
              <a:ext cx="66390" cy="465235"/>
            </a:xfrm>
            <a:prstGeom prst="rect">
              <a:avLst/>
            </a:prstGeom>
            <a:noFill/>
            <a:ln>
              <a:noFill/>
            </a:ln>
            <a:extLst>
              <a:ext uri="{53640926-AAD7-44D8-BBD7-CCE9431645EC}">
                <a14:shadowObscured xmlns:a14="http://schemas.microsoft.com/office/drawing/2010/main"/>
              </a:ext>
            </a:extLst>
          </p:spPr>
        </p:pic>
      </p:grpSp>
      <p:sp>
        <p:nvSpPr>
          <p:cNvPr id="43" name="文本框 42">
            <a:extLst>
              <a:ext uri="{FF2B5EF4-FFF2-40B4-BE49-F238E27FC236}">
                <a16:creationId xmlns:a16="http://schemas.microsoft.com/office/drawing/2014/main" id="{D7F0003F-F3CF-CEBE-44F9-2E75CBA4C36A}"/>
              </a:ext>
            </a:extLst>
          </p:cNvPr>
          <p:cNvSpPr txBox="1"/>
          <p:nvPr/>
        </p:nvSpPr>
        <p:spPr>
          <a:xfrm>
            <a:off x="3847397" y="5973980"/>
            <a:ext cx="2163668"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        OsHAK5                                   OsHKT1;1 </a:t>
            </a:r>
            <a:endParaRPr lang="zh-CN" altLang="en-US" sz="1400" dirty="0"/>
          </a:p>
        </p:txBody>
      </p:sp>
      <p:pic>
        <p:nvPicPr>
          <p:cNvPr id="44" name="图片 43">
            <a:extLst>
              <a:ext uri="{FF2B5EF4-FFF2-40B4-BE49-F238E27FC236}">
                <a16:creationId xmlns:a16="http://schemas.microsoft.com/office/drawing/2014/main" id="{9FCEBB23-AE7B-A7E5-1A0E-03D8AFE44A8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4097" t="5993" r="13351" b="7453"/>
          <a:stretch/>
        </p:blipFill>
        <p:spPr bwMode="auto">
          <a:xfrm>
            <a:off x="5754245" y="6037368"/>
            <a:ext cx="1000934" cy="609178"/>
          </a:xfrm>
          <a:prstGeom prst="rect">
            <a:avLst/>
          </a:prstGeom>
          <a:noFill/>
          <a:ln>
            <a:noFill/>
          </a:ln>
          <a:extLst>
            <a:ext uri="{53640926-AAD7-44D8-BBD7-CCE9431645EC}">
              <a14:shadowObscured xmlns:a14="http://schemas.microsoft.com/office/drawing/2010/main"/>
            </a:ext>
          </a:extLst>
        </p:spPr>
      </p:pic>
      <p:sp>
        <p:nvSpPr>
          <p:cNvPr id="45" name="文本框 44">
            <a:extLst>
              <a:ext uri="{FF2B5EF4-FFF2-40B4-BE49-F238E27FC236}">
                <a16:creationId xmlns:a16="http://schemas.microsoft.com/office/drawing/2014/main" id="{29B451ED-B6B6-3012-4F38-5279B6092A4B}"/>
              </a:ext>
            </a:extLst>
          </p:cNvPr>
          <p:cNvSpPr txBox="1"/>
          <p:nvPr/>
        </p:nvSpPr>
        <p:spPr>
          <a:xfrm>
            <a:off x="5988087" y="5978111"/>
            <a:ext cx="758543" cy="184666"/>
          </a:xfrm>
          <a:prstGeom prst="rect">
            <a:avLst/>
          </a:prstGeom>
          <a:noFill/>
        </p:spPr>
        <p:txBody>
          <a:bodyPr wrap="square">
            <a:spAutoFit/>
          </a:bodyPr>
          <a:lstStyle/>
          <a:p>
            <a:r>
              <a:rPr lang="en-US" altLang="zh-CN" sz="600" b="1" i="1" kern="100" dirty="0">
                <a:effectLst/>
                <a:latin typeface="Times New Roman" panose="02020603050405020304" pitchFamily="18" charset="0"/>
                <a:ea typeface="宋体" panose="02010600030101010101" pitchFamily="2" charset="-122"/>
              </a:rPr>
              <a:t>OsHKT1;5 </a:t>
            </a:r>
            <a:endParaRPr lang="zh-CN" altLang="en-US" sz="1400" dirty="0"/>
          </a:p>
        </p:txBody>
      </p:sp>
      <p:pic>
        <p:nvPicPr>
          <p:cNvPr id="50" name="图片 49">
            <a:extLst>
              <a:ext uri="{FF2B5EF4-FFF2-40B4-BE49-F238E27FC236}">
                <a16:creationId xmlns:a16="http://schemas.microsoft.com/office/drawing/2014/main" id="{29C2040E-3156-19AC-CB3F-659C360A1D6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462" t="5190" r="9913" b="6749"/>
          <a:stretch/>
        </p:blipFill>
        <p:spPr bwMode="auto">
          <a:xfrm>
            <a:off x="6770501" y="6030881"/>
            <a:ext cx="1063244" cy="609178"/>
          </a:xfrm>
          <a:prstGeom prst="rect">
            <a:avLst/>
          </a:prstGeom>
          <a:noFill/>
          <a:ln>
            <a:noFill/>
          </a:ln>
          <a:extLst>
            <a:ext uri="{53640926-AAD7-44D8-BBD7-CCE9431645EC}">
              <a14:shadowObscured xmlns:a14="http://schemas.microsoft.com/office/drawing/2010/main"/>
            </a:ext>
          </a:extLst>
        </p:spPr>
      </p:pic>
      <p:sp>
        <p:nvSpPr>
          <p:cNvPr id="52" name="文本框 51">
            <a:extLst>
              <a:ext uri="{FF2B5EF4-FFF2-40B4-BE49-F238E27FC236}">
                <a16:creationId xmlns:a16="http://schemas.microsoft.com/office/drawing/2014/main" id="{67BA2515-458A-ADE8-F6C1-2023E3949A6D}"/>
              </a:ext>
            </a:extLst>
          </p:cNvPr>
          <p:cNvSpPr txBox="1"/>
          <p:nvPr/>
        </p:nvSpPr>
        <p:spPr>
          <a:xfrm>
            <a:off x="6987704" y="5977379"/>
            <a:ext cx="932085" cy="184666"/>
          </a:xfrm>
          <a:prstGeom prst="rect">
            <a:avLst/>
          </a:prstGeom>
          <a:noFill/>
        </p:spPr>
        <p:txBody>
          <a:bodyPr wrap="square">
            <a:spAutoFit/>
          </a:bodyPr>
          <a:lstStyle/>
          <a:p>
            <a:pPr algn="just"/>
            <a:r>
              <a:rPr lang="en-US" altLang="zh-CN" sz="600" b="1" i="1" kern="100" dirty="0">
                <a:effectLst/>
                <a:latin typeface="Times New Roman" panose="02020603050405020304" pitchFamily="18" charset="0"/>
                <a:ea typeface="宋体" panose="02010600030101010101" pitchFamily="2" charset="-122"/>
                <a:cs typeface="Times New Roman" panose="02020603050405020304" pitchFamily="18" charset="0"/>
              </a:rPr>
              <a:t>OsSAPK10</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3" name="文本框 52">
            <a:extLst>
              <a:ext uri="{FF2B5EF4-FFF2-40B4-BE49-F238E27FC236}">
                <a16:creationId xmlns:a16="http://schemas.microsoft.com/office/drawing/2014/main" id="{51D67EA1-ECC2-D811-8EDC-227C8DB535BD}"/>
              </a:ext>
            </a:extLst>
          </p:cNvPr>
          <p:cNvSpPr txBox="1"/>
          <p:nvPr/>
        </p:nvSpPr>
        <p:spPr>
          <a:xfrm>
            <a:off x="3561663" y="5470966"/>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镉胁迫</a:t>
            </a:r>
          </a:p>
        </p:txBody>
      </p:sp>
      <p:sp>
        <p:nvSpPr>
          <p:cNvPr id="54" name="文本框 53">
            <a:extLst>
              <a:ext uri="{FF2B5EF4-FFF2-40B4-BE49-F238E27FC236}">
                <a16:creationId xmlns:a16="http://schemas.microsoft.com/office/drawing/2014/main" id="{264917C1-B66B-51CF-B9F9-14DF0659A199}"/>
              </a:ext>
            </a:extLst>
          </p:cNvPr>
          <p:cNvSpPr txBox="1"/>
          <p:nvPr/>
        </p:nvSpPr>
        <p:spPr>
          <a:xfrm>
            <a:off x="3561663" y="6137267"/>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盐胁迫</a:t>
            </a:r>
          </a:p>
        </p:txBody>
      </p:sp>
      <p:sp>
        <p:nvSpPr>
          <p:cNvPr id="55" name="文本框 54">
            <a:extLst>
              <a:ext uri="{FF2B5EF4-FFF2-40B4-BE49-F238E27FC236}">
                <a16:creationId xmlns:a16="http://schemas.microsoft.com/office/drawing/2014/main" id="{D382E24B-E83D-3C58-871C-B7244605397E}"/>
              </a:ext>
            </a:extLst>
          </p:cNvPr>
          <p:cNvSpPr txBox="1"/>
          <p:nvPr/>
        </p:nvSpPr>
        <p:spPr>
          <a:xfrm>
            <a:off x="5807233" y="2163620"/>
            <a:ext cx="4243745"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sp>
        <p:nvSpPr>
          <p:cNvPr id="62" name="矩形 61">
            <a:extLst>
              <a:ext uri="{FF2B5EF4-FFF2-40B4-BE49-F238E27FC236}">
                <a16:creationId xmlns:a16="http://schemas.microsoft.com/office/drawing/2014/main" id="{26341B5F-83AB-E8A0-CB28-527A51482BE8}"/>
              </a:ext>
            </a:extLst>
          </p:cNvPr>
          <p:cNvSpPr/>
          <p:nvPr/>
        </p:nvSpPr>
        <p:spPr>
          <a:xfrm>
            <a:off x="5683934" y="4391306"/>
            <a:ext cx="1071246" cy="331858"/>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a:extLst>
              <a:ext uri="{FF2B5EF4-FFF2-40B4-BE49-F238E27FC236}">
                <a16:creationId xmlns:a16="http://schemas.microsoft.com/office/drawing/2014/main" id="{544AD88F-EE40-EDB2-2A3B-0BFCB6C5C3B5}"/>
              </a:ext>
            </a:extLst>
          </p:cNvPr>
          <p:cNvCxnSpPr/>
          <p:nvPr/>
        </p:nvCxnSpPr>
        <p:spPr>
          <a:xfrm>
            <a:off x="3489422" y="4422580"/>
            <a:ext cx="2186891" cy="0"/>
          </a:xfrm>
          <a:prstGeom prst="line">
            <a:avLst/>
          </a:prstGeom>
          <a:ln w="28575">
            <a:solidFill>
              <a:srgbClr val="39A074"/>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2F9C06C9-ADD6-20BE-214F-29DEA467AEEB}"/>
              </a:ext>
            </a:extLst>
          </p:cNvPr>
          <p:cNvSpPr txBox="1"/>
          <p:nvPr/>
        </p:nvSpPr>
        <p:spPr>
          <a:xfrm>
            <a:off x="5670927" y="4377531"/>
            <a:ext cx="1311324" cy="369332"/>
          </a:xfrm>
          <a:prstGeom prst="rect">
            <a:avLst/>
          </a:prstGeom>
          <a:noFill/>
          <a:effectLst/>
        </p:spPr>
        <p:txBody>
          <a:bodyPr wrap="square" rtlCol="0">
            <a:spAutoFit/>
          </a:bodyPr>
          <a:lstStyle/>
          <a:p>
            <a:r>
              <a:rPr lang="zh-CN" altLang="en-US" b="1" dirty="0">
                <a:solidFill>
                  <a:srgbClr val="3CA779"/>
                </a:solidFill>
              </a:rPr>
              <a:t>实验结果</a:t>
            </a:r>
          </a:p>
        </p:txBody>
      </p:sp>
      <p:cxnSp>
        <p:nvCxnSpPr>
          <p:cNvPr id="69" name="直接连接符 68">
            <a:extLst>
              <a:ext uri="{FF2B5EF4-FFF2-40B4-BE49-F238E27FC236}">
                <a16:creationId xmlns:a16="http://schemas.microsoft.com/office/drawing/2014/main" id="{7AF5081F-3FC2-A2F5-78A8-8D85C54C7A29}"/>
              </a:ext>
            </a:extLst>
          </p:cNvPr>
          <p:cNvCxnSpPr>
            <a:cxnSpLocks/>
          </p:cNvCxnSpPr>
          <p:nvPr/>
        </p:nvCxnSpPr>
        <p:spPr>
          <a:xfrm flipV="1">
            <a:off x="6755179" y="4622576"/>
            <a:ext cx="2277105" cy="1232"/>
          </a:xfrm>
          <a:prstGeom prst="line">
            <a:avLst/>
          </a:prstGeom>
          <a:ln w="28575">
            <a:solidFill>
              <a:srgbClr val="2B7958"/>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32EA8DB9-59AB-37DD-260B-9F48E405A2B0}"/>
              </a:ext>
            </a:extLst>
          </p:cNvPr>
          <p:cNvSpPr txBox="1"/>
          <p:nvPr/>
        </p:nvSpPr>
        <p:spPr>
          <a:xfrm>
            <a:off x="7988993" y="5189934"/>
            <a:ext cx="927325" cy="954107"/>
          </a:xfrm>
          <a:prstGeom prst="rect">
            <a:avLst/>
          </a:prstGeom>
          <a:noFill/>
        </p:spPr>
        <p:txBody>
          <a:bodyPr wrap="square">
            <a:spAutoFit/>
          </a:bodyPr>
          <a:lstStyle/>
          <a:p>
            <a:pPr indent="231140" algn="l"/>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图</a:t>
            </a:r>
            <a:r>
              <a:rPr lang="zh-CN" altLang="zh-CN" sz="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800" kern="100" dirty="0">
                <a:effectLst/>
                <a:latin typeface="等线" panose="02010600030101010101" pitchFamily="2" charset="-122"/>
                <a:ea typeface="Times New Roman" panose="02020603050405020304" pitchFamily="18" charset="0"/>
                <a:cs typeface="Times New Roman" panose="02020603050405020304" pitchFamily="18" charset="0"/>
              </a:rPr>
              <a:t>4  </a:t>
            </a:r>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非生物胁迫处理前、胁迫</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6 h</a:t>
            </a:r>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12 h</a:t>
            </a:r>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后，</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VIGS</a:t>
            </a:r>
            <a:r>
              <a:rPr lang="en-US" altLang="zh-CN" sz="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OsMYB7i/16i/76i</a:t>
            </a:r>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植株与</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WT</a:t>
            </a:r>
            <a:r>
              <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植株中胁迫响应基因的表达差异</a:t>
            </a:r>
            <a:endParaRPr lang="zh-CN" altLang="zh-CN" sz="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09" name="图片 108">
            <a:extLst>
              <a:ext uri="{FF2B5EF4-FFF2-40B4-BE49-F238E27FC236}">
                <a16:creationId xmlns:a16="http://schemas.microsoft.com/office/drawing/2014/main" id="{DD6A6950-3CE1-2212-1B98-BDCAD79D4236}"/>
              </a:ext>
            </a:extLst>
          </p:cNvPr>
          <p:cNvPicPr>
            <a:picLocks noChangeAspect="1"/>
          </p:cNvPicPr>
          <p:nvPr/>
        </p:nvPicPr>
        <p:blipFill rotWithShape="1">
          <a:blip r:embed="rId20">
            <a:extLst>
              <a:ext uri="{BEBA8EAE-BF5A-486C-A8C5-ECC9F3942E4B}">
                <a14:imgProps xmlns:a14="http://schemas.microsoft.com/office/drawing/2010/main">
                  <a14:imgLayer r:embed="rId21">
                    <a14:imgEffect>
                      <a14:sharpenSoften amount="25000"/>
                    </a14:imgEffect>
                  </a14:imgLayer>
                </a14:imgProps>
              </a:ext>
              <a:ext uri="{28A0092B-C50C-407E-A947-70E740481C1C}">
                <a14:useLocalDpi xmlns:a14="http://schemas.microsoft.com/office/drawing/2010/main" val="0"/>
              </a:ext>
            </a:extLst>
          </a:blip>
          <a:srcRect l="48742"/>
          <a:stretch/>
        </p:blipFill>
        <p:spPr bwMode="auto">
          <a:xfrm>
            <a:off x="3527485" y="2538939"/>
            <a:ext cx="1578133" cy="918488"/>
          </a:xfrm>
          <a:prstGeom prst="rect">
            <a:avLst/>
          </a:prstGeom>
          <a:noFill/>
        </p:spPr>
      </p:pic>
      <p:sp>
        <p:nvSpPr>
          <p:cNvPr id="110" name="矩形 109">
            <a:extLst>
              <a:ext uri="{FF2B5EF4-FFF2-40B4-BE49-F238E27FC236}">
                <a16:creationId xmlns:a16="http://schemas.microsoft.com/office/drawing/2014/main" id="{945D4F25-C82E-6276-832F-ABB916886FA7}"/>
              </a:ext>
            </a:extLst>
          </p:cNvPr>
          <p:cNvSpPr/>
          <p:nvPr/>
        </p:nvSpPr>
        <p:spPr>
          <a:xfrm>
            <a:off x="3521512" y="2596771"/>
            <a:ext cx="75317" cy="151487"/>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a:extLst>
              <a:ext uri="{FF2B5EF4-FFF2-40B4-BE49-F238E27FC236}">
                <a16:creationId xmlns:a16="http://schemas.microsoft.com/office/drawing/2014/main" id="{60B34C6B-A7C8-B4A8-E4E0-74CE251049FA}"/>
              </a:ext>
            </a:extLst>
          </p:cNvPr>
          <p:cNvSpPr txBox="1"/>
          <p:nvPr/>
        </p:nvSpPr>
        <p:spPr>
          <a:xfrm>
            <a:off x="3196259" y="3478855"/>
            <a:ext cx="3720179" cy="215444"/>
          </a:xfrm>
          <a:prstGeom prst="rect">
            <a:avLst/>
          </a:prstGeom>
          <a:noFill/>
        </p:spPr>
        <p:txBody>
          <a:bodyPr wrap="square">
            <a:spAutoFit/>
          </a:bodyPr>
          <a:lstStyle/>
          <a:p>
            <a:pPr indent="231140" algn="l"/>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图 </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800" i="1" kern="100" dirty="0">
                <a:effectLst/>
                <a:latin typeface="Times New Roman" panose="02020603050405020304" pitchFamily="18" charset="0"/>
                <a:ea typeface="宋体" panose="02010600030101010101" pitchFamily="2" charset="-122"/>
                <a:cs typeface="Times New Roman" panose="02020603050405020304" pitchFamily="18" charset="0"/>
              </a:rPr>
              <a:t> OsMYB7/16/76</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基因表达量检测</a:t>
            </a:r>
            <a:endPar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0" name="组合 119">
            <a:extLst>
              <a:ext uri="{FF2B5EF4-FFF2-40B4-BE49-F238E27FC236}">
                <a16:creationId xmlns:a16="http://schemas.microsoft.com/office/drawing/2014/main" id="{E83C220E-620E-03ED-CC6D-F40C0272F622}"/>
              </a:ext>
            </a:extLst>
          </p:cNvPr>
          <p:cNvGrpSpPr/>
          <p:nvPr/>
        </p:nvGrpSpPr>
        <p:grpSpPr>
          <a:xfrm>
            <a:off x="3532592" y="3640356"/>
            <a:ext cx="4471028" cy="629575"/>
            <a:chOff x="3642552" y="3648720"/>
            <a:chExt cx="4471028" cy="629575"/>
          </a:xfrm>
        </p:grpSpPr>
        <p:pic>
          <p:nvPicPr>
            <p:cNvPr id="118" name="图片 117">
              <a:extLst>
                <a:ext uri="{FF2B5EF4-FFF2-40B4-BE49-F238E27FC236}">
                  <a16:creationId xmlns:a16="http://schemas.microsoft.com/office/drawing/2014/main" id="{0BE8FF66-BA07-B9E7-EB59-703DB9025CB2}"/>
                </a:ext>
              </a:extLst>
            </p:cNvPr>
            <p:cNvPicPr>
              <a:picLocks noChangeAspect="1"/>
            </p:cNvPicPr>
            <p:nvPr/>
          </p:nvPicPr>
          <p:blipFill rotWithShape="1">
            <a:blip r:embed="rId22">
              <a:extLst>
                <a:ext uri="{28A0092B-C50C-407E-A947-70E740481C1C}">
                  <a14:useLocalDpi xmlns:a14="http://schemas.microsoft.com/office/drawing/2010/main" val="0"/>
                </a:ext>
              </a:extLst>
            </a:blip>
            <a:srcRect r="51497" b="47328"/>
            <a:stretch/>
          </p:blipFill>
          <p:spPr bwMode="auto">
            <a:xfrm>
              <a:off x="3642552" y="3648720"/>
              <a:ext cx="2255814" cy="629575"/>
            </a:xfrm>
            <a:prstGeom prst="rect">
              <a:avLst/>
            </a:prstGeom>
            <a:noFill/>
          </p:spPr>
        </p:pic>
        <p:pic>
          <p:nvPicPr>
            <p:cNvPr id="119" name="图片 118">
              <a:extLst>
                <a:ext uri="{FF2B5EF4-FFF2-40B4-BE49-F238E27FC236}">
                  <a16:creationId xmlns:a16="http://schemas.microsoft.com/office/drawing/2014/main" id="{0F500B5A-9778-9481-444D-7214EB6A48BD}"/>
                </a:ext>
              </a:extLst>
            </p:cNvPr>
            <p:cNvPicPr>
              <a:picLocks noChangeAspect="1"/>
            </p:cNvPicPr>
            <p:nvPr/>
          </p:nvPicPr>
          <p:blipFill rotWithShape="1">
            <a:blip r:embed="rId22">
              <a:extLst>
                <a:ext uri="{28A0092B-C50C-407E-A947-70E740481C1C}">
                  <a14:useLocalDpi xmlns:a14="http://schemas.microsoft.com/office/drawing/2010/main" val="0"/>
                </a:ext>
              </a:extLst>
            </a:blip>
            <a:srcRect t="50927" r="51497" b="-1"/>
            <a:stretch/>
          </p:blipFill>
          <p:spPr bwMode="auto">
            <a:xfrm>
              <a:off x="5836475" y="3672341"/>
              <a:ext cx="2277105" cy="586317"/>
            </a:xfrm>
            <a:prstGeom prst="rect">
              <a:avLst/>
            </a:prstGeom>
            <a:noFill/>
          </p:spPr>
        </p:pic>
      </p:grpSp>
      <p:sp>
        <p:nvSpPr>
          <p:cNvPr id="121" name="文本框 120">
            <a:extLst>
              <a:ext uri="{FF2B5EF4-FFF2-40B4-BE49-F238E27FC236}">
                <a16:creationId xmlns:a16="http://schemas.microsoft.com/office/drawing/2014/main" id="{D6F2BC74-66F8-69F0-E88C-B5E283071137}"/>
              </a:ext>
            </a:extLst>
          </p:cNvPr>
          <p:cNvSpPr txBox="1"/>
          <p:nvPr/>
        </p:nvSpPr>
        <p:spPr>
          <a:xfrm>
            <a:off x="4083435" y="4214807"/>
            <a:ext cx="3720179" cy="215444"/>
          </a:xfrm>
          <a:prstGeom prst="rect">
            <a:avLst/>
          </a:prstGeom>
          <a:noFill/>
        </p:spPr>
        <p:txBody>
          <a:bodyPr wrap="square">
            <a:spAutoFit/>
          </a:bodyPr>
          <a:lstStyle/>
          <a:p>
            <a:pPr indent="231140" algn="l"/>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图 </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en-US" altLang="zh-CN" sz="800" i="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VIGS</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载体质粒的</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PCR</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验证（</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），沉默植株</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TRV</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3" name="文本框 122">
            <a:extLst>
              <a:ext uri="{FF2B5EF4-FFF2-40B4-BE49-F238E27FC236}">
                <a16:creationId xmlns:a16="http://schemas.microsoft.com/office/drawing/2014/main" id="{3B522C6D-8F78-7811-AA67-9A0C1BFF4907}"/>
              </a:ext>
            </a:extLst>
          </p:cNvPr>
          <p:cNvSpPr txBox="1"/>
          <p:nvPr/>
        </p:nvSpPr>
        <p:spPr>
          <a:xfrm>
            <a:off x="7913108" y="3706683"/>
            <a:ext cx="1127602" cy="738664"/>
          </a:xfrm>
          <a:prstGeom prst="rect">
            <a:avLst/>
          </a:prstGeom>
          <a:noFill/>
        </p:spPr>
        <p:txBody>
          <a:bodyPr wrap="square">
            <a:spAutoFit/>
          </a:bodyPr>
          <a:lstStyle/>
          <a:p>
            <a:pPr indent="231140" algn="l"/>
            <a:r>
              <a:rPr lang="en-US" altLang="zh-CN" sz="600" kern="100" dirty="0">
                <a:effectLst/>
                <a:latin typeface="Times New Roman" panose="02020603050405020304" pitchFamily="18" charset="0"/>
                <a:ea typeface="宋体" panose="02010600030101010101" pitchFamily="2" charset="-122"/>
                <a:cs typeface="Times New Roman" panose="02020603050405020304" pitchFamily="18" charset="0"/>
              </a:rPr>
              <a:t>A. M: DL5000; 1-2: pTRV2:OsMYB7i, 3-4: pTRV2:OsMYB16i, 5-8: pTRV2:OsMYB76i.</a:t>
            </a:r>
          </a:p>
          <a:p>
            <a:pPr indent="231140" algn="l"/>
            <a:r>
              <a:rPr lang="en-US" altLang="zh-CN" sz="600" kern="100" dirty="0">
                <a:effectLst/>
                <a:latin typeface="Times New Roman" panose="02020603050405020304" pitchFamily="18" charset="0"/>
                <a:ea typeface="宋体" panose="02010600030101010101" pitchFamily="2" charset="-122"/>
                <a:cs typeface="Times New Roman" panose="02020603050405020304" pitchFamily="18" charset="0"/>
              </a:rPr>
              <a:t> B. M: DL2000; 1: WT; 2: OsMYB7i; 3: OsMYB16i; 4: OsMYB76i. </a:t>
            </a:r>
            <a:endParaRPr lang="zh-CN" altLang="zh-CN" sz="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4" name="文本框 123">
            <a:extLst>
              <a:ext uri="{FF2B5EF4-FFF2-40B4-BE49-F238E27FC236}">
                <a16:creationId xmlns:a16="http://schemas.microsoft.com/office/drawing/2014/main" id="{20E89936-54EA-A990-A4E6-A75C4929559F}"/>
              </a:ext>
            </a:extLst>
          </p:cNvPr>
          <p:cNvSpPr txBox="1"/>
          <p:nvPr/>
        </p:nvSpPr>
        <p:spPr>
          <a:xfrm>
            <a:off x="11421272" y="418647"/>
            <a:ext cx="461665" cy="1468148"/>
          </a:xfrm>
          <a:prstGeom prst="rect">
            <a:avLst/>
          </a:prstGeom>
          <a:noFill/>
          <a:effectLst/>
        </p:spPr>
        <p:txBody>
          <a:bodyPr vert="eaVert" wrap="square" rtlCol="0">
            <a:spAutoFit/>
          </a:bodyPr>
          <a:lstStyle/>
          <a:p>
            <a:pPr algn="dist"/>
            <a:r>
              <a:rPr lang="zh-CN" altLang="en-US" b="1" dirty="0">
                <a:solidFill>
                  <a:srgbClr val="3CA779"/>
                </a:solidFill>
              </a:rPr>
              <a:t>实验设计</a:t>
            </a:r>
          </a:p>
        </p:txBody>
      </p:sp>
      <p:sp>
        <p:nvSpPr>
          <p:cNvPr id="127" name="矩形 126">
            <a:extLst>
              <a:ext uri="{FF2B5EF4-FFF2-40B4-BE49-F238E27FC236}">
                <a16:creationId xmlns:a16="http://schemas.microsoft.com/office/drawing/2014/main" id="{57C273D3-57D9-CFF8-5347-7A40AFE56259}"/>
              </a:ext>
            </a:extLst>
          </p:cNvPr>
          <p:cNvSpPr/>
          <p:nvPr/>
        </p:nvSpPr>
        <p:spPr>
          <a:xfrm>
            <a:off x="10428516" y="3636770"/>
            <a:ext cx="166979" cy="112549"/>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C4349BCA-C4DB-71CE-89CE-0840E694F4FE}"/>
              </a:ext>
            </a:extLst>
          </p:cNvPr>
          <p:cNvSpPr/>
          <p:nvPr/>
        </p:nvSpPr>
        <p:spPr>
          <a:xfrm>
            <a:off x="10335464" y="4108925"/>
            <a:ext cx="166979" cy="112549"/>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80D4C57B-9EA7-3DF2-6F05-11FD150DEBC6}"/>
              </a:ext>
            </a:extLst>
          </p:cNvPr>
          <p:cNvSpPr/>
          <p:nvPr/>
        </p:nvSpPr>
        <p:spPr>
          <a:xfrm>
            <a:off x="10456106" y="3931021"/>
            <a:ext cx="166979" cy="112549"/>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文本框 133">
            <a:extLst>
              <a:ext uri="{FF2B5EF4-FFF2-40B4-BE49-F238E27FC236}">
                <a16:creationId xmlns:a16="http://schemas.microsoft.com/office/drawing/2014/main" id="{E331623C-B47A-BC73-47DF-9E868154138F}"/>
              </a:ext>
            </a:extLst>
          </p:cNvPr>
          <p:cNvSpPr txBox="1"/>
          <p:nvPr/>
        </p:nvSpPr>
        <p:spPr>
          <a:xfrm>
            <a:off x="207994" y="1363447"/>
            <a:ext cx="3051079" cy="3177793"/>
          </a:xfrm>
          <a:prstGeom prst="rect">
            <a:avLst/>
          </a:prstGeom>
          <a:noFill/>
        </p:spPr>
        <p:txBody>
          <a:bodyPr wrap="square">
            <a:spAutoFit/>
          </a:bodyPr>
          <a:lstStyle/>
          <a:p>
            <a:pPr indent="254000" fontAlgn="auto">
              <a:lnSpc>
                <a:spcPct val="120000"/>
              </a:lnSpc>
              <a:extLst>
                <a:ext uri="{35155182-B16C-46BC-9424-99874614C6A1}">
                  <wpsdc:indentchars xmlns:lc="http://schemas.openxmlformats.org/drawingml/2006/lockedCanvas" xmlns:wpsdc="http://www.wps.cn/officeDocument/2017/drawingmlCustomData" xmlns="" val="200" checksum="3013784323"/>
                </a:ext>
              </a:extLst>
            </a:pPr>
            <a:r>
              <a:rPr lang="zh-CN" altLang="en-US" sz="1050" dirty="0">
                <a:latin typeface="Times New Roman" panose="02020603050405020304" pitchFamily="18" charset="0"/>
                <a:ea typeface="楷体" panose="02010609060101010101" pitchFamily="49" charset="-122"/>
              </a:rPr>
              <a:t>水稻（</a:t>
            </a:r>
            <a:r>
              <a:rPr lang="en-US" altLang="zh-CN" sz="1050" i="1" dirty="0">
                <a:latin typeface="Times New Roman" panose="02020603050405020304" pitchFamily="18" charset="0"/>
                <a:ea typeface="楷体" panose="02010609060101010101" pitchFamily="49" charset="-122"/>
              </a:rPr>
              <a:t>Oryza sativa </a:t>
            </a:r>
            <a:r>
              <a:rPr lang="en-US" altLang="zh-CN" sz="1050" dirty="0">
                <a:latin typeface="Times New Roman" panose="02020603050405020304" pitchFamily="18" charset="0"/>
                <a:ea typeface="楷体" panose="02010609060101010101" pitchFamily="49" charset="-122"/>
              </a:rPr>
              <a:t>L.</a:t>
            </a:r>
            <a:r>
              <a:rPr lang="zh-CN" altLang="en-US" sz="1050" dirty="0">
                <a:latin typeface="Times New Roman" panose="02020603050405020304" pitchFamily="18" charset="0"/>
                <a:ea typeface="楷体" panose="02010609060101010101" pitchFamily="49" charset="-122"/>
              </a:rPr>
              <a:t>）是一年生单子叶禾本科稻属植物，喜多湿和高温，忌干旱和低温。在国内，我国近</a:t>
            </a:r>
            <a:r>
              <a:rPr lang="en-US" altLang="zh-CN" sz="1050" dirty="0">
                <a:latin typeface="Times New Roman" panose="02020603050405020304" pitchFamily="18" charset="0"/>
                <a:ea typeface="楷体" panose="02010609060101010101" pitchFamily="49" charset="-122"/>
              </a:rPr>
              <a:t>27%</a:t>
            </a:r>
            <a:r>
              <a:rPr lang="zh-CN" altLang="en-US" sz="1050" dirty="0">
                <a:latin typeface="Times New Roman" panose="02020603050405020304" pitchFamily="18" charset="0"/>
                <a:ea typeface="楷体" panose="02010609060101010101" pitchFamily="49" charset="-122"/>
              </a:rPr>
              <a:t>的粮食播种面积为水稻，栽种面积仅次于印度，近</a:t>
            </a:r>
            <a:r>
              <a:rPr lang="en-US" altLang="zh-CN" sz="1050" dirty="0">
                <a:latin typeface="Times New Roman" panose="02020603050405020304" pitchFamily="18" charset="0"/>
                <a:ea typeface="楷体" panose="02010609060101010101" pitchFamily="49" charset="-122"/>
              </a:rPr>
              <a:t>42%</a:t>
            </a:r>
            <a:r>
              <a:rPr lang="zh-CN" altLang="en-US" sz="1050" dirty="0">
                <a:latin typeface="Times New Roman" panose="02020603050405020304" pitchFamily="18" charset="0"/>
                <a:ea typeface="楷体" panose="02010609060101010101" pitchFamily="49" charset="-122"/>
              </a:rPr>
              <a:t>的粮食产量由水稻提供，总产量则位于世界榜首，对粮食安全起着不可替代的作用。在国际方面，我国大米虽然高产，但自</a:t>
            </a:r>
            <a:r>
              <a:rPr lang="en-US" altLang="zh-CN" sz="1050" dirty="0">
                <a:latin typeface="Times New Roman" panose="02020603050405020304" pitchFamily="18" charset="0"/>
                <a:ea typeface="楷体" panose="02010609060101010101" pitchFamily="49" charset="-122"/>
              </a:rPr>
              <a:t>2011</a:t>
            </a:r>
            <a:r>
              <a:rPr lang="zh-CN" altLang="en-US" sz="1050" dirty="0">
                <a:latin typeface="Times New Roman" panose="02020603050405020304" pitchFamily="18" charset="0"/>
                <a:ea typeface="楷体" panose="02010609060101010101" pitchFamily="49" charset="-122"/>
              </a:rPr>
              <a:t>年起存在着大米进口大于出口的窘境。尤其在当下的国际环境中印度、越南等主要粮食出口国对大米出口限制的不确定因素，对我国的粮食安全方面存在一定隐患。干旱、盐碱，重金属等是造成水稻减产的主要非生物要素，严重影响了水稻的生长发育。因此，我国需在强农惠农富农政策之外，把培育抗性水稻品种作为目前刻不容缓的工作，需要不断依靠创新和发展的现代分子生物技术手段改善水稻的抗逆性。</a:t>
            </a:r>
          </a:p>
          <a:p>
            <a:pPr indent="254000" fontAlgn="auto">
              <a:lnSpc>
                <a:spcPct val="120000"/>
              </a:lnSpc>
              <a:extLst>
                <a:ext uri="{35155182-B16C-46BC-9424-99874614C6A1}">
                  <wpsdc:indentchars xmlns:lc="http://schemas.openxmlformats.org/drawingml/2006/lockedCanvas" xmlns:wpsdc="http://www.wps.cn/officeDocument/2017/drawingmlCustomData" xmlns="" val="200" checksum="3013784323"/>
                </a:ext>
              </a:extLst>
            </a:pPr>
            <a:endParaRPr lang="zh-CN" altLang="en-US" sz="1050" dirty="0">
              <a:latin typeface="Times New Roman" panose="02020603050405020304" pitchFamily="18" charset="0"/>
              <a:ea typeface="楷体" panose="02010609060101010101" pitchFamily="49" charset="-122"/>
            </a:endParaRPr>
          </a:p>
        </p:txBody>
      </p:sp>
      <p:sp>
        <p:nvSpPr>
          <p:cNvPr id="137" name="矩形 136">
            <a:extLst>
              <a:ext uri="{FF2B5EF4-FFF2-40B4-BE49-F238E27FC236}">
                <a16:creationId xmlns:a16="http://schemas.microsoft.com/office/drawing/2014/main" id="{37056E37-86DA-53D2-3C79-24BBB8FCA13C}"/>
              </a:ext>
            </a:extLst>
          </p:cNvPr>
          <p:cNvSpPr/>
          <p:nvPr/>
        </p:nvSpPr>
        <p:spPr>
          <a:xfrm>
            <a:off x="1447071" y="4432811"/>
            <a:ext cx="45719" cy="151487"/>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a:extLst>
              <a:ext uri="{FF2B5EF4-FFF2-40B4-BE49-F238E27FC236}">
                <a16:creationId xmlns:a16="http://schemas.microsoft.com/office/drawing/2014/main" id="{AB0A16A3-158F-C5DB-0BD3-50AE014D3F79}"/>
              </a:ext>
            </a:extLst>
          </p:cNvPr>
          <p:cNvSpPr txBox="1"/>
          <p:nvPr/>
        </p:nvSpPr>
        <p:spPr>
          <a:xfrm>
            <a:off x="1638760" y="1037918"/>
            <a:ext cx="1311324" cy="369332"/>
          </a:xfrm>
          <a:prstGeom prst="rect">
            <a:avLst/>
          </a:prstGeom>
          <a:noFill/>
          <a:effectLst/>
        </p:spPr>
        <p:txBody>
          <a:bodyPr wrap="square" rtlCol="0">
            <a:spAutoFit/>
          </a:bodyPr>
          <a:lstStyle/>
          <a:p>
            <a:r>
              <a:rPr lang="zh-CN" altLang="en-US" b="1" dirty="0">
                <a:solidFill>
                  <a:srgbClr val="3CA779"/>
                </a:solidFill>
              </a:rPr>
              <a:t>背 景</a:t>
            </a:r>
          </a:p>
        </p:txBody>
      </p:sp>
      <p:grpSp>
        <p:nvGrpSpPr>
          <p:cNvPr id="139" name="组合 138">
            <a:extLst>
              <a:ext uri="{FF2B5EF4-FFF2-40B4-BE49-F238E27FC236}">
                <a16:creationId xmlns:a16="http://schemas.microsoft.com/office/drawing/2014/main" id="{B12C449B-3797-9BF7-E651-56D01B62B178}"/>
              </a:ext>
            </a:extLst>
          </p:cNvPr>
          <p:cNvGrpSpPr/>
          <p:nvPr/>
        </p:nvGrpSpPr>
        <p:grpSpPr>
          <a:xfrm>
            <a:off x="141549" y="4611731"/>
            <a:ext cx="3152096" cy="2192249"/>
            <a:chOff x="414823" y="2721396"/>
            <a:chExt cx="3481622" cy="2502224"/>
          </a:xfrm>
        </p:grpSpPr>
        <p:sp>
          <p:nvSpPr>
            <p:cNvPr id="140" name="文本框 139">
              <a:extLst>
                <a:ext uri="{FF2B5EF4-FFF2-40B4-BE49-F238E27FC236}">
                  <a16:creationId xmlns:a16="http://schemas.microsoft.com/office/drawing/2014/main" id="{08E677CD-5706-3F4F-BEA7-A9861F5F6984}"/>
                </a:ext>
              </a:extLst>
            </p:cNvPr>
            <p:cNvSpPr txBox="1"/>
            <p:nvPr/>
          </p:nvSpPr>
          <p:spPr>
            <a:xfrm>
              <a:off x="666467" y="4853024"/>
              <a:ext cx="2570479" cy="37059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2400" b="1" dirty="0">
                  <a:solidFill>
                    <a:srgbClr val="3CA779"/>
                  </a:solidFill>
                </a:rPr>
                <a:t>············</a:t>
              </a:r>
              <a:endParaRPr lang="zh-CN" altLang="en-US" sz="2400" b="1" dirty="0">
                <a:solidFill>
                  <a:srgbClr val="3CA779"/>
                </a:solidFill>
              </a:endParaRPr>
            </a:p>
          </p:txBody>
        </p:sp>
        <p:cxnSp>
          <p:nvCxnSpPr>
            <p:cNvPr id="141" name="连接符: 肘形 140">
              <a:extLst>
                <a:ext uri="{FF2B5EF4-FFF2-40B4-BE49-F238E27FC236}">
                  <a16:creationId xmlns:a16="http://schemas.microsoft.com/office/drawing/2014/main" id="{82552A93-2464-C692-388F-11867A7D5C26}"/>
                </a:ext>
              </a:extLst>
            </p:cNvPr>
            <p:cNvCxnSpPr>
              <a:cxnSpLocks/>
              <a:endCxn id="140" idx="1"/>
            </p:cNvCxnSpPr>
            <p:nvPr/>
          </p:nvCxnSpPr>
          <p:spPr>
            <a:xfrm rot="5400000">
              <a:off x="152487" y="3239100"/>
              <a:ext cx="2313202" cy="1285243"/>
            </a:xfrm>
            <a:prstGeom prst="bentConnector4">
              <a:avLst>
                <a:gd name="adj1" fmla="val 708"/>
                <a:gd name="adj2" fmla="val 119646"/>
              </a:avLst>
            </a:prstGeom>
            <a:ln w="19050">
              <a:solidFill>
                <a:srgbClr val="3CA77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2" name="连接符: 肘形 141">
              <a:extLst>
                <a:ext uri="{FF2B5EF4-FFF2-40B4-BE49-F238E27FC236}">
                  <a16:creationId xmlns:a16="http://schemas.microsoft.com/office/drawing/2014/main" id="{3CB353B0-21F9-D9F1-2654-1DDC3E02D6C6}"/>
                </a:ext>
              </a:extLst>
            </p:cNvPr>
            <p:cNvCxnSpPr>
              <a:cxnSpLocks/>
            </p:cNvCxnSpPr>
            <p:nvPr/>
          </p:nvCxnSpPr>
          <p:spPr>
            <a:xfrm flipH="1">
              <a:off x="1890085" y="2736294"/>
              <a:ext cx="1022427" cy="2358739"/>
            </a:xfrm>
            <a:prstGeom prst="bentConnector4">
              <a:avLst>
                <a:gd name="adj1" fmla="val -93906"/>
                <a:gd name="adj2" fmla="val 97266"/>
              </a:avLst>
            </a:prstGeom>
            <a:ln w="19050">
              <a:solidFill>
                <a:srgbClr val="3CA77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 name="半闭框 142">
              <a:extLst>
                <a:ext uri="{FF2B5EF4-FFF2-40B4-BE49-F238E27FC236}">
                  <a16:creationId xmlns:a16="http://schemas.microsoft.com/office/drawing/2014/main" id="{B686231A-D43B-0E86-A559-34F68D91F363}"/>
                </a:ext>
              </a:extLst>
            </p:cNvPr>
            <p:cNvSpPr/>
            <p:nvPr/>
          </p:nvSpPr>
          <p:spPr>
            <a:xfrm rot="10800000">
              <a:off x="3536445" y="4873356"/>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4" name="半闭框 143">
              <a:extLst>
                <a:ext uri="{FF2B5EF4-FFF2-40B4-BE49-F238E27FC236}">
                  <a16:creationId xmlns:a16="http://schemas.microsoft.com/office/drawing/2014/main" id="{D8427694-D3FF-D771-D29C-6BCB471FBF0D}"/>
                </a:ext>
              </a:extLst>
            </p:cNvPr>
            <p:cNvSpPr/>
            <p:nvPr/>
          </p:nvSpPr>
          <p:spPr>
            <a:xfrm rot="10800000" flipH="1" flipV="1">
              <a:off x="414823" y="2721396"/>
              <a:ext cx="360000" cy="180000"/>
            </a:xfrm>
            <a:prstGeom prst="halfFrame">
              <a:avLst>
                <a:gd name="adj1" fmla="val 15725"/>
                <a:gd name="adj2" fmla="val 15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5" name="矩形 144">
            <a:extLst>
              <a:ext uri="{FF2B5EF4-FFF2-40B4-BE49-F238E27FC236}">
                <a16:creationId xmlns:a16="http://schemas.microsoft.com/office/drawing/2014/main" id="{176C2911-6342-ABE9-EDCC-B8067AEA9C23}"/>
              </a:ext>
            </a:extLst>
          </p:cNvPr>
          <p:cNvSpPr/>
          <p:nvPr/>
        </p:nvSpPr>
        <p:spPr>
          <a:xfrm>
            <a:off x="1485046" y="6513710"/>
            <a:ext cx="51056" cy="193625"/>
          </a:xfrm>
          <a:prstGeom prst="rect">
            <a:avLst/>
          </a:prstGeom>
          <a:solidFill>
            <a:srgbClr val="BB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图片 145">
            <a:extLst>
              <a:ext uri="{FF2B5EF4-FFF2-40B4-BE49-F238E27FC236}">
                <a16:creationId xmlns:a16="http://schemas.microsoft.com/office/drawing/2014/main" id="{66173BF8-FF39-8C7D-D1A4-EA38F3247EA9}"/>
              </a:ext>
            </a:extLst>
          </p:cNvPr>
          <p:cNvPicPr/>
          <p:nvPr/>
        </p:nvPicPr>
        <p:blipFill>
          <a:blip r:embed="rId23"/>
          <a:stretch>
            <a:fillRect/>
          </a:stretch>
        </p:blipFill>
        <p:spPr>
          <a:xfrm>
            <a:off x="231493" y="5886836"/>
            <a:ext cx="603042" cy="690209"/>
          </a:xfrm>
          <a:prstGeom prst="rect">
            <a:avLst/>
          </a:prstGeom>
        </p:spPr>
      </p:pic>
      <p:pic>
        <p:nvPicPr>
          <p:cNvPr id="147" name="图片 146" descr="1">
            <a:extLst>
              <a:ext uri="{FF2B5EF4-FFF2-40B4-BE49-F238E27FC236}">
                <a16:creationId xmlns:a16="http://schemas.microsoft.com/office/drawing/2014/main" id="{59250D2C-BAAB-8590-75D8-41A2ECE8A2C8}"/>
              </a:ext>
            </a:extLst>
          </p:cNvPr>
          <p:cNvPicPr>
            <a:picLocks noChangeAspect="1"/>
          </p:cNvPicPr>
          <p:nvPr/>
        </p:nvPicPr>
        <p:blipFill>
          <a:blip r:embed="rId24"/>
          <a:stretch>
            <a:fillRect/>
          </a:stretch>
        </p:blipFill>
        <p:spPr>
          <a:xfrm>
            <a:off x="945811" y="5888117"/>
            <a:ext cx="690209" cy="690209"/>
          </a:xfrm>
          <a:prstGeom prst="rect">
            <a:avLst/>
          </a:prstGeom>
        </p:spPr>
      </p:pic>
      <p:pic>
        <p:nvPicPr>
          <p:cNvPr id="148" name="图片 147" descr="WT3 0">
            <a:extLst>
              <a:ext uri="{FF2B5EF4-FFF2-40B4-BE49-F238E27FC236}">
                <a16:creationId xmlns:a16="http://schemas.microsoft.com/office/drawing/2014/main" id="{C5FB8193-B1CF-9380-82A6-0DABEE1CD272}"/>
              </a:ext>
            </a:extLst>
          </p:cNvPr>
          <p:cNvPicPr>
            <a:picLocks noChangeAspect="1"/>
          </p:cNvPicPr>
          <p:nvPr/>
        </p:nvPicPr>
        <p:blipFill>
          <a:blip r:embed="rId25"/>
          <a:stretch>
            <a:fillRect/>
          </a:stretch>
        </p:blipFill>
        <p:spPr>
          <a:xfrm>
            <a:off x="1646165" y="4976736"/>
            <a:ext cx="681316" cy="681316"/>
          </a:xfrm>
          <a:prstGeom prst="rect">
            <a:avLst/>
          </a:prstGeom>
        </p:spPr>
      </p:pic>
      <p:pic>
        <p:nvPicPr>
          <p:cNvPr id="149" name="图片 148" descr="4">
            <a:extLst>
              <a:ext uri="{FF2B5EF4-FFF2-40B4-BE49-F238E27FC236}">
                <a16:creationId xmlns:a16="http://schemas.microsoft.com/office/drawing/2014/main" id="{BB6E9152-2891-1547-C950-9FE3C6CE520E}"/>
              </a:ext>
            </a:extLst>
          </p:cNvPr>
          <p:cNvPicPr>
            <a:picLocks noChangeAspect="1"/>
          </p:cNvPicPr>
          <p:nvPr/>
        </p:nvPicPr>
        <p:blipFill>
          <a:blip r:embed="rId26"/>
          <a:stretch>
            <a:fillRect/>
          </a:stretch>
        </p:blipFill>
        <p:spPr>
          <a:xfrm>
            <a:off x="1729724" y="5874667"/>
            <a:ext cx="695825" cy="695825"/>
          </a:xfrm>
          <a:prstGeom prst="rect">
            <a:avLst/>
          </a:prstGeom>
        </p:spPr>
      </p:pic>
      <p:pic>
        <p:nvPicPr>
          <p:cNvPr id="150" name="图片 149">
            <a:extLst>
              <a:ext uri="{FF2B5EF4-FFF2-40B4-BE49-F238E27FC236}">
                <a16:creationId xmlns:a16="http://schemas.microsoft.com/office/drawing/2014/main" id="{3111C149-FA06-3B3E-18AA-02DF6BAD0CD9}"/>
              </a:ext>
            </a:extLst>
          </p:cNvPr>
          <p:cNvPicPr>
            <a:picLocks noChangeAspect="1"/>
          </p:cNvPicPr>
          <p:nvPr/>
        </p:nvPicPr>
        <p:blipFill>
          <a:blip r:embed="rId27" cstate="print">
            <a:extLst>
              <a:ext uri="{28A0092B-C50C-407E-A947-70E740481C1C}">
                <a14:useLocalDpi xmlns:a14="http://schemas.microsoft.com/office/drawing/2010/main" val="0"/>
              </a:ext>
            </a:extLst>
          </a:blip>
          <a:srcRect l="17121" t="14998" b="2123"/>
          <a:stretch>
            <a:fillRect/>
          </a:stretch>
        </p:blipFill>
        <p:spPr>
          <a:xfrm>
            <a:off x="2498445" y="5856360"/>
            <a:ext cx="695825" cy="695825"/>
          </a:xfrm>
          <a:prstGeom prst="rect">
            <a:avLst/>
          </a:prstGeom>
        </p:spPr>
      </p:pic>
      <p:pic>
        <p:nvPicPr>
          <p:cNvPr id="152" name="图片 151">
            <a:extLst>
              <a:ext uri="{FF2B5EF4-FFF2-40B4-BE49-F238E27FC236}">
                <a16:creationId xmlns:a16="http://schemas.microsoft.com/office/drawing/2014/main" id="{87E72DC3-949E-C21B-84E9-7859007FEB58}"/>
              </a:ext>
            </a:extLst>
          </p:cNvPr>
          <p:cNvPicPr>
            <a:picLocks noChangeAspect="1"/>
          </p:cNvPicPr>
          <p:nvPr/>
        </p:nvPicPr>
        <p:blipFill>
          <a:blip r:embed="rId28"/>
          <a:stretch>
            <a:fillRect/>
          </a:stretch>
        </p:blipFill>
        <p:spPr>
          <a:xfrm>
            <a:off x="2398593" y="4796082"/>
            <a:ext cx="720022" cy="1030398"/>
          </a:xfrm>
          <a:prstGeom prst="rect">
            <a:avLst/>
          </a:prstGeom>
        </p:spPr>
      </p:pic>
      <p:pic>
        <p:nvPicPr>
          <p:cNvPr id="154" name="图片 153">
            <a:extLst>
              <a:ext uri="{FF2B5EF4-FFF2-40B4-BE49-F238E27FC236}">
                <a16:creationId xmlns:a16="http://schemas.microsoft.com/office/drawing/2014/main" id="{8483F8FD-FF87-8AC5-98F8-6958370BAB02}"/>
              </a:ext>
            </a:extLst>
          </p:cNvPr>
          <p:cNvPicPr>
            <a:picLocks noChangeAspect="1"/>
          </p:cNvPicPr>
          <p:nvPr/>
        </p:nvPicPr>
        <p:blipFill>
          <a:blip r:embed="rId29"/>
          <a:stretch>
            <a:fillRect/>
          </a:stretch>
        </p:blipFill>
        <p:spPr>
          <a:xfrm>
            <a:off x="292974" y="4807143"/>
            <a:ext cx="1286941" cy="936184"/>
          </a:xfrm>
          <a:prstGeom prst="rect">
            <a:avLst/>
          </a:prstGeom>
        </p:spPr>
      </p:pic>
      <p:sp>
        <p:nvSpPr>
          <p:cNvPr id="155" name="文本框 154">
            <a:extLst>
              <a:ext uri="{FF2B5EF4-FFF2-40B4-BE49-F238E27FC236}">
                <a16:creationId xmlns:a16="http://schemas.microsoft.com/office/drawing/2014/main" id="{6C40F99C-7B8C-C7C0-AACE-2E2F03FE74E0}"/>
              </a:ext>
            </a:extLst>
          </p:cNvPr>
          <p:cNvSpPr txBox="1"/>
          <p:nvPr/>
        </p:nvSpPr>
        <p:spPr>
          <a:xfrm>
            <a:off x="1611874" y="4457137"/>
            <a:ext cx="1311324" cy="369332"/>
          </a:xfrm>
          <a:prstGeom prst="rect">
            <a:avLst/>
          </a:prstGeom>
          <a:noFill/>
          <a:effectLst/>
        </p:spPr>
        <p:txBody>
          <a:bodyPr wrap="square" rtlCol="0">
            <a:spAutoFit/>
          </a:bodyPr>
          <a:lstStyle/>
          <a:p>
            <a:r>
              <a:rPr lang="zh-CN" altLang="en-US" b="1" dirty="0">
                <a:solidFill>
                  <a:srgbClr val="3CA779"/>
                </a:solidFill>
              </a:rPr>
              <a:t>集  锦</a:t>
            </a:r>
          </a:p>
        </p:txBody>
      </p:sp>
      <p:sp>
        <p:nvSpPr>
          <p:cNvPr id="157" name="文本框 156">
            <a:extLst>
              <a:ext uri="{FF2B5EF4-FFF2-40B4-BE49-F238E27FC236}">
                <a16:creationId xmlns:a16="http://schemas.microsoft.com/office/drawing/2014/main" id="{17E84E17-843B-C2A4-669B-0D14F252CB27}"/>
              </a:ext>
            </a:extLst>
          </p:cNvPr>
          <p:cNvSpPr txBox="1"/>
          <p:nvPr/>
        </p:nvSpPr>
        <p:spPr>
          <a:xfrm>
            <a:off x="9263024" y="4091154"/>
            <a:ext cx="2772842" cy="2677656"/>
          </a:xfrm>
          <a:prstGeom prst="rect">
            <a:avLst/>
          </a:prstGeom>
          <a:noFill/>
        </p:spPr>
        <p:txBody>
          <a:bodyPr wrap="square">
            <a:spAutoFit/>
          </a:bodyPr>
          <a:lstStyle/>
          <a:p>
            <a:pPr marL="457200" indent="-457200">
              <a:buClr>
                <a:schemeClr val="accent6">
                  <a:lumMod val="75000"/>
                </a:schemeClr>
              </a:buClr>
              <a:buFont typeface="Wingdings" panose="05000000000000000000" pitchFamily="2" charset="2"/>
              <a:buChar char="p"/>
            </a:pPr>
            <a:r>
              <a:rPr lang="zh-CN" altLang="en-US" sz="1050" kern="100" dirty="0">
                <a:effectLst/>
                <a:latin typeface="Times New Roman" panose="02020603050405020304" pitchFamily="18" charset="0"/>
                <a:ea typeface="楷体" panose="02010609060101010101" pitchFamily="49" charset="-122"/>
                <a:cs typeface="Times New Roman" panose="02020603050405020304" pitchFamily="18" charset="0"/>
              </a:rPr>
              <a:t>生理生化指标测定发现，</a:t>
            </a:r>
            <a:r>
              <a:rPr lang="en-US" altLang="zh-CN" sz="1050" i="1" kern="100" dirty="0">
                <a:effectLst/>
                <a:latin typeface="Times New Roman" panose="02020603050405020304" pitchFamily="18" charset="0"/>
                <a:ea typeface="楷体" panose="02010609060101010101" pitchFamily="49" charset="-122"/>
                <a:cs typeface="Times New Roman" panose="02020603050405020304" pitchFamily="18" charset="0"/>
              </a:rPr>
              <a:t>OsMYB7/16/76</a:t>
            </a:r>
            <a:r>
              <a:rPr lang="zh-CN" altLang="en-US" sz="1050" kern="100" dirty="0">
                <a:latin typeface="Times New Roman" panose="02020603050405020304" pitchFamily="18" charset="0"/>
                <a:ea typeface="楷体" panose="02010609060101010101" pitchFamily="49" charset="-122"/>
                <a:cs typeface="Times New Roman" panose="02020603050405020304" pitchFamily="18" charset="0"/>
              </a:rPr>
              <a:t>在抵御常见的干旱、盐及镉胁迫均有响应</a:t>
            </a:r>
            <a:r>
              <a:rPr lang="zh-CN" altLang="en-US" sz="1050" kern="100" dirty="0">
                <a:effectLst/>
                <a:latin typeface="Times New Roman" panose="02020603050405020304" pitchFamily="18" charset="0"/>
                <a:ea typeface="楷体" panose="02010609060101010101" pitchFamily="49" charset="-122"/>
                <a:cs typeface="Times New Roman" panose="02020603050405020304" pitchFamily="18" charset="0"/>
              </a:rPr>
              <a:t>，其中清除活性氧途径有待进一步研究确认。</a:t>
            </a:r>
            <a:endParaRPr lang="en-US" altLang="zh-CN" sz="105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buClr>
                <a:schemeClr val="accent6">
                  <a:lumMod val="75000"/>
                </a:schemeClr>
              </a:buClr>
            </a:pPr>
            <a:endParaRPr lang="en-US" altLang="zh-CN" sz="105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Clr>
                <a:schemeClr val="accent6">
                  <a:lumMod val="75000"/>
                </a:schemeClr>
              </a:buClr>
              <a:buFont typeface="Wingdings" panose="05000000000000000000" pitchFamily="2" charset="2"/>
              <a:buChar char="p"/>
            </a:pPr>
            <a:r>
              <a:rPr lang="en-US" altLang="zh-CN" sz="1050" i="1" kern="100" dirty="0">
                <a:latin typeface="Times New Roman" panose="02020603050405020304" pitchFamily="18" charset="0"/>
                <a:ea typeface="楷体" panose="02010609060101010101" pitchFamily="49" charset="-122"/>
                <a:cs typeface="Times New Roman" panose="02020603050405020304" pitchFamily="18" charset="0"/>
              </a:rPr>
              <a:t>OsMYB7/16/76</a:t>
            </a:r>
            <a:r>
              <a:rPr lang="zh-CN" altLang="en-US" sz="1050" kern="100" dirty="0">
                <a:latin typeface="Times New Roman" panose="02020603050405020304" pitchFamily="18" charset="0"/>
                <a:ea typeface="楷体" panose="02010609060101010101" pitchFamily="49" charset="-122"/>
                <a:cs typeface="Times New Roman" panose="02020603050405020304" pitchFamily="18" charset="0"/>
              </a:rPr>
              <a:t>可能主要通过正向调控</a:t>
            </a:r>
            <a:r>
              <a:rPr lang="en-US" altLang="zh-CN" sz="1050" kern="100" dirty="0">
                <a:latin typeface="Times New Roman" panose="02020603050405020304" pitchFamily="18" charset="0"/>
                <a:ea typeface="楷体" panose="02010609060101010101" pitchFamily="49" charset="-122"/>
                <a:cs typeface="Times New Roman" panose="02020603050405020304" pitchFamily="18" charset="0"/>
              </a:rPr>
              <a:t>ABA</a:t>
            </a:r>
            <a:r>
              <a:rPr lang="zh-CN" altLang="en-US" sz="1050" kern="100" dirty="0">
                <a:latin typeface="Times New Roman" panose="02020603050405020304" pitchFamily="18" charset="0"/>
                <a:ea typeface="楷体" panose="02010609060101010101" pitchFamily="49" charset="-122"/>
                <a:cs typeface="Times New Roman" panose="02020603050405020304" pitchFamily="18" charset="0"/>
              </a:rPr>
              <a:t>途径提高水稻的抗旱、抗盐能力，并通过液泡的区域化作用限制</a:t>
            </a:r>
            <a:r>
              <a:rPr lang="en-US" altLang="zh-CN" sz="1050" kern="100" dirty="0">
                <a:latin typeface="Times New Roman" panose="02020603050405020304" pitchFamily="18" charset="0"/>
                <a:ea typeface="楷体" panose="02010609060101010101" pitchFamily="49" charset="-122"/>
                <a:cs typeface="Times New Roman" panose="02020603050405020304" pitchFamily="18" charset="0"/>
              </a:rPr>
              <a:t>Cd</a:t>
            </a:r>
            <a:r>
              <a:rPr lang="zh-CN" altLang="en-US" sz="1050" kern="100" dirty="0">
                <a:latin typeface="Times New Roman" panose="02020603050405020304" pitchFamily="18" charset="0"/>
                <a:ea typeface="楷体" panose="02010609060101010101" pitchFamily="49" charset="-122"/>
                <a:cs typeface="Times New Roman" panose="02020603050405020304" pitchFamily="18" charset="0"/>
              </a:rPr>
              <a:t>的转运，是本实验的重要发现。</a:t>
            </a:r>
            <a:endParaRPr lang="en-US" altLang="zh-CN" sz="1050" kern="100" dirty="0">
              <a:latin typeface="Times New Roman" panose="02020603050405020304" pitchFamily="18" charset="0"/>
              <a:ea typeface="楷体" panose="02010609060101010101" pitchFamily="49" charset="-122"/>
              <a:cs typeface="Times New Roman" panose="02020603050405020304" pitchFamily="18" charset="0"/>
            </a:endParaRPr>
          </a:p>
          <a:p>
            <a:pPr>
              <a:buClr>
                <a:schemeClr val="accent6">
                  <a:lumMod val="75000"/>
                </a:schemeClr>
              </a:buClr>
            </a:pPr>
            <a:endParaRPr lang="en-US" altLang="zh-CN" sz="1050" kern="1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Clr>
                <a:schemeClr val="accent6">
                  <a:lumMod val="75000"/>
                </a:schemeClr>
              </a:buClr>
              <a:buFont typeface="Wingdings" panose="05000000000000000000" pitchFamily="2" charset="2"/>
              <a:buChar char="p"/>
            </a:pPr>
            <a:r>
              <a:rPr lang="en-US" altLang="zh-CN" sz="1050" i="1" kern="100" dirty="0">
                <a:effectLst/>
                <a:latin typeface="Times New Roman" panose="02020603050405020304" pitchFamily="18" charset="0"/>
                <a:ea typeface="楷体" panose="02010609060101010101" pitchFamily="49" charset="-122"/>
                <a:cs typeface="Times New Roman" panose="02020603050405020304" pitchFamily="18" charset="0"/>
              </a:rPr>
              <a:t>OsMYB76</a:t>
            </a:r>
            <a:r>
              <a:rPr lang="zh-CN" altLang="en-US" sz="1050" kern="100" dirty="0">
                <a:effectLst/>
                <a:latin typeface="Times New Roman" panose="02020603050405020304" pitchFamily="18" charset="0"/>
                <a:ea typeface="楷体" panose="02010609060101010101" pitchFamily="49" charset="-122"/>
                <a:cs typeface="Times New Roman" panose="02020603050405020304" pitchFamily="18" charset="0"/>
              </a:rPr>
              <a:t>抑制了干旱胁迫的相关基因的表达，可能在抗旱的多种途径过程中起重要作用。</a:t>
            </a:r>
            <a:r>
              <a:rPr lang="en-US" altLang="zh-CN" sz="105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050" dirty="0">
                <a:latin typeface="Times New Roman" panose="02020603050405020304" pitchFamily="18" charset="0"/>
                <a:ea typeface="楷体" panose="02010609060101010101" pitchFamily="49" charset="-122"/>
                <a:cs typeface="Times New Roman" panose="02020603050405020304" pitchFamily="18" charset="0"/>
              </a:rPr>
              <a:t>VIGS</a:t>
            </a:r>
            <a:r>
              <a:rPr lang="en-US" altLang="zh-CN" sz="1050" i="1" baseline="-25000" dirty="0">
                <a:latin typeface="Times New Roman" panose="02020603050405020304" pitchFamily="18" charset="0"/>
                <a:ea typeface="楷体" panose="02010609060101010101" pitchFamily="49" charset="-122"/>
                <a:cs typeface="Times New Roman" panose="02020603050405020304" pitchFamily="18" charset="0"/>
              </a:rPr>
              <a:t>OsMYB16i/76i</a:t>
            </a:r>
            <a:r>
              <a:rPr lang="zh-CN" altLang="en-US" sz="1050" dirty="0">
                <a:latin typeface="Times New Roman" panose="02020603050405020304" pitchFamily="18" charset="0"/>
                <a:ea typeface="楷体" panose="02010609060101010101" pitchFamily="49" charset="-122"/>
                <a:cs typeface="Times New Roman" panose="02020603050405020304" pitchFamily="18" charset="0"/>
              </a:rPr>
              <a:t>植株可能通过促进</a:t>
            </a:r>
            <a:r>
              <a:rPr lang="en-US" altLang="zh-CN" sz="1050" i="1" dirty="0">
                <a:latin typeface="Times New Roman" panose="02020603050405020304" pitchFamily="18" charset="0"/>
                <a:ea typeface="楷体" panose="02010609060101010101" pitchFamily="49" charset="-122"/>
                <a:cs typeface="Times New Roman" panose="02020603050405020304" pitchFamily="18" charset="0"/>
              </a:rPr>
              <a:t>OsHAK5</a:t>
            </a:r>
            <a:r>
              <a:rPr lang="zh-CN" altLang="en-US" sz="105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1050" i="1" dirty="0">
                <a:latin typeface="Times New Roman" panose="02020603050405020304" pitchFamily="18" charset="0"/>
                <a:ea typeface="楷体" panose="02010609060101010101" pitchFamily="49" charset="-122"/>
                <a:cs typeface="Times New Roman" panose="02020603050405020304" pitchFamily="18" charset="0"/>
              </a:rPr>
              <a:t>OsHKT1;1</a:t>
            </a:r>
            <a:r>
              <a:rPr lang="zh-CN" altLang="en-US" sz="1050" dirty="0">
                <a:latin typeface="Times New Roman" panose="02020603050405020304" pitchFamily="18" charset="0"/>
                <a:ea typeface="楷体" panose="02010609060101010101" pitchFamily="49" charset="-122"/>
                <a:cs typeface="Times New Roman" panose="02020603050405020304" pitchFamily="18" charset="0"/>
              </a:rPr>
              <a:t>表达，维持高钾、低钠的状态，从而提高水稻的耐盐性。</a:t>
            </a:r>
            <a:endParaRPr lang="en-US" altLang="zh-CN" sz="1050" kern="100" dirty="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TextBox 2">
            <a:extLst>
              <a:ext uri="{FF2B5EF4-FFF2-40B4-BE49-F238E27FC236}">
                <a16:creationId xmlns:a16="http://schemas.microsoft.com/office/drawing/2014/main" id="{DD171CC3-6414-DFB1-6105-4FCB59BAF872}"/>
              </a:ext>
            </a:extLst>
          </p:cNvPr>
          <p:cNvSpPr txBox="1"/>
          <p:nvPr/>
        </p:nvSpPr>
        <p:spPr>
          <a:xfrm>
            <a:off x="4247887" y="1073188"/>
            <a:ext cx="3153427" cy="246221"/>
          </a:xfrm>
          <a:prstGeom prst="rect">
            <a:avLst/>
          </a:prstGeom>
          <a:noFill/>
        </p:spPr>
        <p:txBody>
          <a:bodyPr wrap="none" rtlCol="0">
            <a:spAutoFit/>
          </a:bodyPr>
          <a:lstStyle/>
          <a:p>
            <a:pPr marL="171450" indent="-171450">
              <a:buFont typeface="Wingdings" panose="05000000000000000000" pitchFamily="2" charset="2"/>
              <a:buChar char="Ø"/>
            </a:pPr>
            <a:r>
              <a:rPr lang="zh-CN" altLang="en-US" sz="1000" b="1" dirty="0"/>
              <a:t>团队成员</a:t>
            </a:r>
            <a:r>
              <a:rPr lang="zh-CN" altLang="en-US" sz="1000" dirty="0"/>
              <a:t>：滕杨杨  林小媚  金琪丹  丁小桐  章笑菀</a:t>
            </a:r>
          </a:p>
        </p:txBody>
      </p:sp>
      <p:sp>
        <p:nvSpPr>
          <p:cNvPr id="8" name="TextBox 3">
            <a:extLst>
              <a:ext uri="{FF2B5EF4-FFF2-40B4-BE49-F238E27FC236}">
                <a16:creationId xmlns:a16="http://schemas.microsoft.com/office/drawing/2014/main" id="{B4AD66D0-A78B-678E-4041-3EB9C92E6F06}"/>
              </a:ext>
            </a:extLst>
          </p:cNvPr>
          <p:cNvSpPr txBox="1"/>
          <p:nvPr/>
        </p:nvSpPr>
        <p:spPr>
          <a:xfrm>
            <a:off x="7414482" y="1077100"/>
            <a:ext cx="1255472" cy="246221"/>
          </a:xfrm>
          <a:prstGeom prst="rect">
            <a:avLst/>
          </a:prstGeom>
          <a:noFill/>
        </p:spPr>
        <p:txBody>
          <a:bodyPr wrap="none" rtlCol="0">
            <a:spAutoFit/>
          </a:bodyPr>
          <a:lstStyle/>
          <a:p>
            <a:pPr marL="171450" indent="-171450">
              <a:buFont typeface="Wingdings" panose="05000000000000000000" pitchFamily="2" charset="2"/>
              <a:buChar char="Ø"/>
            </a:pPr>
            <a:r>
              <a:rPr lang="zh-CN" altLang="en-US" sz="1000" b="1" dirty="0"/>
              <a:t>指导老师</a:t>
            </a:r>
            <a:r>
              <a:rPr lang="zh-CN" altLang="en-US" sz="1000" dirty="0"/>
              <a:t>：张弦</a:t>
            </a:r>
          </a:p>
        </p:txBody>
      </p:sp>
      <p:pic>
        <p:nvPicPr>
          <p:cNvPr id="11" name="图片 10">
            <a:extLst>
              <a:ext uri="{FF2B5EF4-FFF2-40B4-BE49-F238E27FC236}">
                <a16:creationId xmlns:a16="http://schemas.microsoft.com/office/drawing/2014/main" id="{FF5E0FBA-0A58-70AD-5B4E-468E6368ED0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27540" t="31545" r="9679" b="4917"/>
          <a:stretch/>
        </p:blipFill>
        <p:spPr bwMode="auto">
          <a:xfrm>
            <a:off x="5196436" y="2566565"/>
            <a:ext cx="759960" cy="460308"/>
          </a:xfrm>
          <a:prstGeom prst="rect">
            <a:avLst/>
          </a:prstGeom>
          <a:ln>
            <a:noFill/>
          </a:ln>
          <a:extLst>
            <a:ext uri="{53640926-AAD7-44D8-BBD7-CCE9431645EC}">
              <a14:shadowObscured xmlns:a14="http://schemas.microsoft.com/office/drawing/2010/main"/>
            </a:ext>
          </a:extLst>
        </p:spPr>
      </p:pic>
      <p:pic>
        <p:nvPicPr>
          <p:cNvPr id="15" name="图片 14">
            <a:extLst>
              <a:ext uri="{FF2B5EF4-FFF2-40B4-BE49-F238E27FC236}">
                <a16:creationId xmlns:a16="http://schemas.microsoft.com/office/drawing/2014/main" id="{5196BD63-1235-F67A-6ABC-B9F978A115CA}"/>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2890" t="24763" r="13486" b="4987"/>
          <a:stretch/>
        </p:blipFill>
        <p:spPr bwMode="auto">
          <a:xfrm>
            <a:off x="5961663" y="2547576"/>
            <a:ext cx="665900" cy="460800"/>
          </a:xfrm>
          <a:prstGeom prst="rect">
            <a:avLst/>
          </a:prstGeom>
          <a:ln>
            <a:noFill/>
          </a:ln>
          <a:extLst>
            <a:ext uri="{53640926-AAD7-44D8-BBD7-CCE9431645EC}">
              <a14:shadowObscured xmlns:a14="http://schemas.microsoft.com/office/drawing/2010/main"/>
            </a:ext>
          </a:extLst>
        </p:spPr>
      </p:pic>
      <p:pic>
        <p:nvPicPr>
          <p:cNvPr id="49" name="图片 48">
            <a:extLst>
              <a:ext uri="{FF2B5EF4-FFF2-40B4-BE49-F238E27FC236}">
                <a16:creationId xmlns:a16="http://schemas.microsoft.com/office/drawing/2014/main" id="{849C70A1-836C-F235-0BD6-1BACC45B9A55}"/>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2257" t="3651" r="73092" b="54147"/>
          <a:stretch/>
        </p:blipFill>
        <p:spPr bwMode="auto">
          <a:xfrm>
            <a:off x="6696396" y="2664054"/>
            <a:ext cx="292677" cy="309508"/>
          </a:xfrm>
          <a:prstGeom prst="rect">
            <a:avLst/>
          </a:prstGeom>
          <a:ln>
            <a:noFill/>
          </a:ln>
          <a:extLst>
            <a:ext uri="{53640926-AAD7-44D8-BBD7-CCE9431645EC}">
              <a14:shadowObscured xmlns:a14="http://schemas.microsoft.com/office/drawing/2010/main"/>
            </a:ext>
          </a:extLst>
        </p:spPr>
      </p:pic>
      <p:pic>
        <p:nvPicPr>
          <p:cNvPr id="56" name="图片 55">
            <a:extLst>
              <a:ext uri="{FF2B5EF4-FFF2-40B4-BE49-F238E27FC236}">
                <a16:creationId xmlns:a16="http://schemas.microsoft.com/office/drawing/2014/main" id="{AD782665-2170-EA1C-BC28-CEBBD772E95E}"/>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l="2980" t="38740" r="12684" b="5024"/>
          <a:stretch/>
        </p:blipFill>
        <p:spPr bwMode="auto">
          <a:xfrm>
            <a:off x="5210422" y="3047923"/>
            <a:ext cx="756254" cy="460800"/>
          </a:xfrm>
          <a:prstGeom prst="rect">
            <a:avLst/>
          </a:prstGeom>
          <a:ln>
            <a:noFill/>
          </a:ln>
          <a:extLst>
            <a:ext uri="{53640926-AAD7-44D8-BBD7-CCE9431645EC}">
              <a14:shadowObscured xmlns:a14="http://schemas.microsoft.com/office/drawing/2010/main"/>
            </a:ext>
          </a:extLst>
        </p:spPr>
      </p:pic>
      <p:pic>
        <p:nvPicPr>
          <p:cNvPr id="57" name="图片 56">
            <a:extLst>
              <a:ext uri="{FF2B5EF4-FFF2-40B4-BE49-F238E27FC236}">
                <a16:creationId xmlns:a16="http://schemas.microsoft.com/office/drawing/2014/main" id="{4830633F-4156-8ECF-6AF9-987536325D3B}"/>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l="3341" t="31583" r="13226" b="4589"/>
          <a:stretch/>
        </p:blipFill>
        <p:spPr bwMode="auto">
          <a:xfrm>
            <a:off x="5961934" y="3037701"/>
            <a:ext cx="711528" cy="460800"/>
          </a:xfrm>
          <a:prstGeom prst="rect">
            <a:avLst/>
          </a:prstGeom>
          <a:ln>
            <a:noFill/>
          </a:ln>
          <a:extLst>
            <a:ext uri="{53640926-AAD7-44D8-BBD7-CCE9431645EC}">
              <a14:shadowObscured xmlns:a14="http://schemas.microsoft.com/office/drawing/2010/main"/>
            </a:ext>
          </a:extLst>
        </p:spPr>
      </p:pic>
      <p:pic>
        <p:nvPicPr>
          <p:cNvPr id="58" name="图片 57">
            <a:extLst>
              <a:ext uri="{FF2B5EF4-FFF2-40B4-BE49-F238E27FC236}">
                <a16:creationId xmlns:a16="http://schemas.microsoft.com/office/drawing/2014/main" id="{7C606278-295F-D073-D3BF-3A38FB94B779}"/>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3251" t="36278" r="12944" b="5138"/>
          <a:stretch/>
        </p:blipFill>
        <p:spPr bwMode="auto">
          <a:xfrm>
            <a:off x="7083216" y="3034078"/>
            <a:ext cx="750382" cy="460800"/>
          </a:xfrm>
          <a:prstGeom prst="rect">
            <a:avLst/>
          </a:prstGeom>
          <a:ln>
            <a:noFill/>
          </a:ln>
          <a:extLst>
            <a:ext uri="{53640926-AAD7-44D8-BBD7-CCE9431645EC}">
              <a14:shadowObscured xmlns:a14="http://schemas.microsoft.com/office/drawing/2010/main"/>
            </a:ext>
          </a:extLst>
        </p:spPr>
      </p:pic>
      <p:pic>
        <p:nvPicPr>
          <p:cNvPr id="59" name="图片 58">
            <a:extLst>
              <a:ext uri="{FF2B5EF4-FFF2-40B4-BE49-F238E27FC236}">
                <a16:creationId xmlns:a16="http://schemas.microsoft.com/office/drawing/2014/main" id="{1ADA65EA-8388-9B29-6C34-511C2C2EF03C}"/>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l="2890" t="33692" r="12864" b="5464"/>
          <a:stretch/>
        </p:blipFill>
        <p:spPr bwMode="auto">
          <a:xfrm>
            <a:off x="7871698" y="3033384"/>
            <a:ext cx="746316" cy="460800"/>
          </a:xfrm>
          <a:prstGeom prst="rect">
            <a:avLst/>
          </a:prstGeom>
          <a:ln>
            <a:noFill/>
          </a:ln>
          <a:extLst>
            <a:ext uri="{53640926-AAD7-44D8-BBD7-CCE9431645EC}">
              <a14:shadowObscured xmlns:a14="http://schemas.microsoft.com/office/drawing/2010/main"/>
            </a:ext>
          </a:extLst>
        </p:spPr>
      </p:pic>
      <p:pic>
        <p:nvPicPr>
          <p:cNvPr id="60" name="图片 59">
            <a:extLst>
              <a:ext uri="{FF2B5EF4-FFF2-40B4-BE49-F238E27FC236}">
                <a16:creationId xmlns:a16="http://schemas.microsoft.com/office/drawing/2014/main" id="{BECB6925-EA83-8BDF-82C1-0456DE65B12D}"/>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l="24145" t="3559" r="43191" b="64190"/>
          <a:stretch/>
        </p:blipFill>
        <p:spPr bwMode="auto">
          <a:xfrm>
            <a:off x="6705520" y="3148446"/>
            <a:ext cx="326770" cy="302090"/>
          </a:xfrm>
          <a:prstGeom prst="rect">
            <a:avLst/>
          </a:prstGeom>
          <a:ln>
            <a:noFill/>
          </a:ln>
          <a:extLst>
            <a:ext uri="{53640926-AAD7-44D8-BBD7-CCE9431645EC}">
              <a14:shadowObscured xmlns:a14="http://schemas.microsoft.com/office/drawing/2010/main"/>
            </a:ext>
          </a:extLst>
        </p:spPr>
      </p:pic>
      <p:pic>
        <p:nvPicPr>
          <p:cNvPr id="61" name="图片 60">
            <a:extLst>
              <a:ext uri="{FF2B5EF4-FFF2-40B4-BE49-F238E27FC236}">
                <a16:creationId xmlns:a16="http://schemas.microsoft.com/office/drawing/2014/main" id="{080A1AB2-F1B8-ED96-A548-1F08EF168A2F}"/>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l="3432" t="32093" r="13652" b="4653"/>
          <a:stretch/>
        </p:blipFill>
        <p:spPr bwMode="auto">
          <a:xfrm>
            <a:off x="7104478" y="2564531"/>
            <a:ext cx="739990" cy="460800"/>
          </a:xfrm>
          <a:prstGeom prst="rect">
            <a:avLst/>
          </a:prstGeom>
          <a:ln>
            <a:noFill/>
          </a:ln>
          <a:extLst>
            <a:ext uri="{53640926-AAD7-44D8-BBD7-CCE9431645EC}">
              <a14:shadowObscured xmlns:a14="http://schemas.microsoft.com/office/drawing/2010/main"/>
            </a:ext>
          </a:extLst>
        </p:spPr>
      </p:pic>
      <p:pic>
        <p:nvPicPr>
          <p:cNvPr id="63" name="图片 62">
            <a:extLst>
              <a:ext uri="{FF2B5EF4-FFF2-40B4-BE49-F238E27FC236}">
                <a16:creationId xmlns:a16="http://schemas.microsoft.com/office/drawing/2014/main" id="{174E2EA9-E407-26D0-2A26-FB1BD642AC96}"/>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3613" t="35137" r="13486" b="5192"/>
          <a:stretch/>
        </p:blipFill>
        <p:spPr bwMode="auto">
          <a:xfrm>
            <a:off x="7877868" y="2561805"/>
            <a:ext cx="749929" cy="460800"/>
          </a:xfrm>
          <a:prstGeom prst="rect">
            <a:avLst/>
          </a:prstGeom>
          <a:ln>
            <a:noFill/>
          </a:ln>
          <a:extLst>
            <a:ext uri="{53640926-AAD7-44D8-BBD7-CCE9431645EC}">
              <a14:shadowObscured xmlns:a14="http://schemas.microsoft.com/office/drawing/2010/main"/>
            </a:ext>
          </a:extLst>
        </p:spPr>
      </p:pic>
      <p:pic>
        <p:nvPicPr>
          <p:cNvPr id="64" name="图片 63">
            <a:extLst>
              <a:ext uri="{FF2B5EF4-FFF2-40B4-BE49-F238E27FC236}">
                <a16:creationId xmlns:a16="http://schemas.microsoft.com/office/drawing/2014/main" id="{CDDA1D14-00AF-8529-8CAE-C09E130FAEE9}"/>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24905" t="3742" r="42085" b="66599"/>
          <a:stretch/>
        </p:blipFill>
        <p:spPr bwMode="auto">
          <a:xfrm>
            <a:off x="8660517" y="2648155"/>
            <a:ext cx="350576" cy="309600"/>
          </a:xfrm>
          <a:prstGeom prst="rect">
            <a:avLst/>
          </a:prstGeom>
          <a:ln>
            <a:noFill/>
          </a:ln>
          <a:extLst>
            <a:ext uri="{53640926-AAD7-44D8-BBD7-CCE9431645EC}">
              <a14:shadowObscured xmlns:a14="http://schemas.microsoft.com/office/drawing/2010/main"/>
            </a:ext>
          </a:extLst>
        </p:spPr>
      </p:pic>
      <p:sp>
        <p:nvSpPr>
          <p:cNvPr id="65" name="文本框 64">
            <a:extLst>
              <a:ext uri="{FF2B5EF4-FFF2-40B4-BE49-F238E27FC236}">
                <a16:creationId xmlns:a16="http://schemas.microsoft.com/office/drawing/2014/main" id="{E8BC827F-0123-0346-06E1-2EA1801D945F}"/>
              </a:ext>
            </a:extLst>
          </p:cNvPr>
          <p:cNvSpPr txBox="1"/>
          <p:nvPr/>
        </p:nvSpPr>
        <p:spPr>
          <a:xfrm>
            <a:off x="4990844" y="2575697"/>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干旱胁迫</a:t>
            </a:r>
          </a:p>
        </p:txBody>
      </p:sp>
      <p:sp>
        <p:nvSpPr>
          <p:cNvPr id="68" name="文本框 67">
            <a:extLst>
              <a:ext uri="{FF2B5EF4-FFF2-40B4-BE49-F238E27FC236}">
                <a16:creationId xmlns:a16="http://schemas.microsoft.com/office/drawing/2014/main" id="{F74310BD-08B0-3A0D-C649-FE44C96B039D}"/>
              </a:ext>
            </a:extLst>
          </p:cNvPr>
          <p:cNvSpPr txBox="1"/>
          <p:nvPr/>
        </p:nvSpPr>
        <p:spPr>
          <a:xfrm>
            <a:off x="6898586" y="2613513"/>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盐胁迫</a:t>
            </a:r>
          </a:p>
        </p:txBody>
      </p:sp>
      <p:sp>
        <p:nvSpPr>
          <p:cNvPr id="70" name="文本框 69">
            <a:extLst>
              <a:ext uri="{FF2B5EF4-FFF2-40B4-BE49-F238E27FC236}">
                <a16:creationId xmlns:a16="http://schemas.microsoft.com/office/drawing/2014/main" id="{A597C237-FE51-8206-D0C1-1478D7F76271}"/>
              </a:ext>
            </a:extLst>
          </p:cNvPr>
          <p:cNvSpPr txBox="1"/>
          <p:nvPr/>
        </p:nvSpPr>
        <p:spPr>
          <a:xfrm>
            <a:off x="4997319" y="3124216"/>
            <a:ext cx="276999" cy="397865"/>
          </a:xfrm>
          <a:prstGeom prst="rect">
            <a:avLst/>
          </a:prstGeom>
          <a:noFill/>
        </p:spPr>
        <p:txBody>
          <a:bodyPr vert="eaVert" wrap="square" rtlCol="0">
            <a:spAutoFit/>
          </a:bodyPr>
          <a:lstStyle/>
          <a:p>
            <a:r>
              <a:rPr lang="zh-CN" altLang="en-US" sz="600" dirty="0">
                <a:latin typeface="宋体" panose="02010600030101010101" pitchFamily="2" charset="-122"/>
                <a:ea typeface="宋体" panose="02010600030101010101" pitchFamily="2" charset="-122"/>
              </a:rPr>
              <a:t>镉胁迫</a:t>
            </a:r>
          </a:p>
        </p:txBody>
      </p:sp>
      <p:sp>
        <p:nvSpPr>
          <p:cNvPr id="71" name="文本框 70">
            <a:extLst>
              <a:ext uri="{FF2B5EF4-FFF2-40B4-BE49-F238E27FC236}">
                <a16:creationId xmlns:a16="http://schemas.microsoft.com/office/drawing/2014/main" id="{C1CB38BD-6BEE-CAF5-6643-B415CEEDFF90}"/>
              </a:ext>
            </a:extLst>
          </p:cNvPr>
          <p:cNvSpPr txBox="1"/>
          <p:nvPr/>
        </p:nvSpPr>
        <p:spPr>
          <a:xfrm>
            <a:off x="5147951" y="3478855"/>
            <a:ext cx="3720179" cy="215444"/>
          </a:xfrm>
          <a:prstGeom prst="rect">
            <a:avLst/>
          </a:prstGeom>
          <a:noFill/>
        </p:spPr>
        <p:txBody>
          <a:bodyPr wrap="square">
            <a:spAutoFit/>
          </a:bodyPr>
          <a:lstStyle/>
          <a:p>
            <a:pPr indent="231140" algn="l"/>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图 </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不同胁迫下</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VIGS</a:t>
            </a:r>
            <a:r>
              <a:rPr lang="en-US" altLang="zh-CN" sz="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OsMYB7i</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VIGS</a:t>
            </a:r>
            <a:r>
              <a:rPr lang="en-US" altLang="zh-CN" sz="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OsMYB16i</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800" kern="100" dirty="0">
                <a:effectLst/>
                <a:latin typeface="Times New Roman" panose="02020603050405020304" pitchFamily="18" charset="0"/>
                <a:ea typeface="宋体" panose="02010600030101010101" pitchFamily="2" charset="-122"/>
                <a:cs typeface="Times New Roman" panose="02020603050405020304" pitchFamily="18" charset="0"/>
              </a:rPr>
              <a:t>VIGS</a:t>
            </a:r>
            <a:r>
              <a:rPr lang="en-US" altLang="zh-CN" sz="800" i="1" kern="100" baseline="-25000" dirty="0">
                <a:effectLst/>
                <a:latin typeface="Times New Roman" panose="02020603050405020304" pitchFamily="18" charset="0"/>
                <a:ea typeface="宋体" panose="02010600030101010101" pitchFamily="2" charset="-122"/>
                <a:cs typeface="Times New Roman" panose="02020603050405020304" pitchFamily="18" charset="0"/>
              </a:rPr>
              <a:t>OsMYB76i</a:t>
            </a:r>
            <a:r>
              <a:rPr lang="zh-CN" altLang="en-US" sz="800" kern="100" dirty="0">
                <a:effectLst/>
                <a:latin typeface="Times New Roman" panose="02020603050405020304" pitchFamily="18" charset="0"/>
                <a:ea typeface="宋体" panose="02010600030101010101" pitchFamily="2" charset="-122"/>
                <a:cs typeface="Times New Roman" panose="02020603050405020304" pitchFamily="18" charset="0"/>
              </a:rPr>
              <a:t>的生理生化指标</a:t>
            </a:r>
            <a:endParaRPr lang="zh-CN" altLang="zh-CN" sz="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0467164"/>
      </p:ext>
    </p:extLst>
  </p:cSld>
  <p:clrMapOvr>
    <a:masterClrMapping/>
  </p:clrMapOvr>
  <p:transition advTm="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515</Words>
  <Application>Microsoft Office PowerPoint</Application>
  <PresentationFormat>宽屏</PresentationFormat>
  <Paragraphs>49</Paragraphs>
  <Slides>1</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2" baseType="lpstr">
      <vt:lpstr>等线</vt:lpstr>
      <vt:lpstr>华文行楷</vt:lpstr>
      <vt:lpstr>楷体</vt:lpstr>
      <vt:lpstr>宋体</vt:lpstr>
      <vt:lpstr>Arial</vt:lpstr>
      <vt:lpstr>Calibri</vt:lpstr>
      <vt:lpstr>Calibri Light</vt:lpstr>
      <vt:lpstr>Times New Roman</vt:lpstr>
      <vt:lpstr>Wingdings</vt:lpstr>
      <vt:lpstr>Office Theme</vt:lpstr>
      <vt:lpstr>Microsoft Visio 绘图</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user</dc:creator>
  <cp:lastModifiedBy>滕 杨杨</cp:lastModifiedBy>
  <cp:revision>144</cp:revision>
  <dcterms:created xsi:type="dcterms:W3CDTF">2018-12-02T03:18:00Z</dcterms:created>
  <dcterms:modified xsi:type="dcterms:W3CDTF">2022-10-25T08:45:50Z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